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66" r:id="rId6"/>
    <p:sldId id="267" r:id="rId7"/>
    <p:sldId id="274" r:id="rId8"/>
    <p:sldId id="269" r:id="rId9"/>
    <p:sldId id="270" r:id="rId10"/>
    <p:sldId id="271" r:id="rId11"/>
    <p:sldId id="272" r:id="rId12"/>
    <p:sldId id="273" r:id="rId13"/>
    <p:sldId id="265" r:id="rId14"/>
  </p:sldIdLst>
  <p:sldSz cx="9753600" cy="7315200"/>
  <p:notesSz cx="6858000" cy="9144000"/>
  <p:embeddedFontLst>
    <p:embeddedFont>
      <p:font typeface="Bernoru SemiCondensed" panose="020B0604020202020204" charset="0"/>
      <p:regular r:id="rId15"/>
    </p:embeddedFont>
    <p:embeddedFont>
      <p:font typeface="Hero" panose="020B0604020202020204" charset="0"/>
      <p:regular r:id="rId16"/>
    </p:embeddedFont>
    <p:embeddedFont>
      <p:font typeface="Poppins" panose="00000500000000000000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22" autoAdjust="0"/>
  </p:normalViewPr>
  <p:slideViewPr>
    <p:cSldViewPr>
      <p:cViewPr varScale="1">
        <p:scale>
          <a:sx n="76" d="100"/>
          <a:sy n="76" d="100"/>
        </p:scale>
        <p:origin x="1526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8218" y="3699534"/>
            <a:ext cx="3821888" cy="3997478"/>
          </a:xfrm>
          <a:custGeom>
            <a:avLst/>
            <a:gdLst/>
            <a:ahLst/>
            <a:cxnLst/>
            <a:rect l="l" t="t" r="r" b="b"/>
            <a:pathLst>
              <a:path w="3821888" h="3997478">
                <a:moveTo>
                  <a:pt x="3821888" y="0"/>
                </a:moveTo>
                <a:lnTo>
                  <a:pt x="0" y="0"/>
                </a:lnTo>
                <a:lnTo>
                  <a:pt x="0" y="3997478"/>
                </a:lnTo>
                <a:lnTo>
                  <a:pt x="3821888" y="3997478"/>
                </a:lnTo>
                <a:lnTo>
                  <a:pt x="3821888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49358" y="3395026"/>
            <a:ext cx="4072928" cy="4260052"/>
          </a:xfrm>
          <a:custGeom>
            <a:avLst/>
            <a:gdLst/>
            <a:ahLst/>
            <a:cxnLst/>
            <a:rect l="l" t="t" r="r" b="b"/>
            <a:pathLst>
              <a:path w="4072928" h="4260052">
                <a:moveTo>
                  <a:pt x="0" y="0"/>
                </a:moveTo>
                <a:lnTo>
                  <a:pt x="4072929" y="0"/>
                </a:lnTo>
                <a:lnTo>
                  <a:pt x="4072929" y="4260052"/>
                </a:lnTo>
                <a:lnTo>
                  <a:pt x="0" y="4260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414363" y="0"/>
            <a:ext cx="5576964" cy="6376986"/>
          </a:xfrm>
          <a:custGeom>
            <a:avLst/>
            <a:gdLst/>
            <a:ahLst/>
            <a:cxnLst/>
            <a:rect l="l" t="t" r="r" b="b"/>
            <a:pathLst>
              <a:path w="5576964" h="6376986">
                <a:moveTo>
                  <a:pt x="5576963" y="0"/>
                </a:moveTo>
                <a:lnTo>
                  <a:pt x="0" y="0"/>
                </a:lnTo>
                <a:lnTo>
                  <a:pt x="0" y="6376986"/>
                </a:lnTo>
                <a:lnTo>
                  <a:pt x="5576963" y="6376986"/>
                </a:lnTo>
                <a:lnTo>
                  <a:pt x="55769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26008" y="3283858"/>
            <a:ext cx="875902" cy="222336"/>
          </a:xfrm>
          <a:custGeom>
            <a:avLst/>
            <a:gdLst/>
            <a:ahLst/>
            <a:cxnLst/>
            <a:rect l="l" t="t" r="r" b="b"/>
            <a:pathLst>
              <a:path w="875902" h="222336">
                <a:moveTo>
                  <a:pt x="0" y="0"/>
                </a:moveTo>
                <a:lnTo>
                  <a:pt x="875902" y="0"/>
                </a:lnTo>
                <a:lnTo>
                  <a:pt x="875902" y="222336"/>
                </a:lnTo>
                <a:lnTo>
                  <a:pt x="0" y="222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12978" y="5231365"/>
            <a:ext cx="5401384" cy="1097280"/>
            <a:chOff x="0" y="0"/>
            <a:chExt cx="2000513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0513" cy="406400"/>
            </a:xfrm>
            <a:custGeom>
              <a:avLst/>
              <a:gdLst/>
              <a:ahLst/>
              <a:cxnLst/>
              <a:rect l="l" t="t" r="r" b="b"/>
              <a:pathLst>
                <a:path w="2000513" h="406400">
                  <a:moveTo>
                    <a:pt x="51600" y="0"/>
                  </a:moveTo>
                  <a:lnTo>
                    <a:pt x="1948913" y="0"/>
                  </a:lnTo>
                  <a:cubicBezTo>
                    <a:pt x="1977411" y="0"/>
                    <a:pt x="2000513" y="23102"/>
                    <a:pt x="2000513" y="51600"/>
                  </a:cubicBezTo>
                  <a:lnTo>
                    <a:pt x="2000513" y="354800"/>
                  </a:lnTo>
                  <a:cubicBezTo>
                    <a:pt x="2000513" y="383298"/>
                    <a:pt x="1977411" y="406400"/>
                    <a:pt x="1948913" y="406400"/>
                  </a:cubicBezTo>
                  <a:lnTo>
                    <a:pt x="51600" y="406400"/>
                  </a:lnTo>
                  <a:cubicBezTo>
                    <a:pt x="23102" y="406400"/>
                    <a:pt x="0" y="383298"/>
                    <a:pt x="0" y="354800"/>
                  </a:cubicBezTo>
                  <a:lnTo>
                    <a:pt x="0" y="51600"/>
                  </a:lnTo>
                  <a:cubicBezTo>
                    <a:pt x="0" y="23102"/>
                    <a:pt x="23102" y="0"/>
                    <a:pt x="51600" y="0"/>
                  </a:cubicBezTo>
                  <a:close/>
                </a:path>
              </a:pathLst>
            </a:custGeom>
            <a:solidFill>
              <a:srgbClr val="373A4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0513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926303" y="5549918"/>
            <a:ext cx="868250" cy="460173"/>
          </a:xfrm>
          <a:custGeom>
            <a:avLst/>
            <a:gdLst/>
            <a:ahLst/>
            <a:cxnLst/>
            <a:rect l="l" t="t" r="r" b="b"/>
            <a:pathLst>
              <a:path w="868250" h="460173">
                <a:moveTo>
                  <a:pt x="0" y="0"/>
                </a:moveTo>
                <a:lnTo>
                  <a:pt x="868250" y="0"/>
                </a:lnTo>
                <a:lnTo>
                  <a:pt x="868250" y="460173"/>
                </a:lnTo>
                <a:lnTo>
                  <a:pt x="0" y="4601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30476" y="2899288"/>
            <a:ext cx="4836380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3"/>
              </a:lnSpc>
            </a:pPr>
            <a:r>
              <a:rPr lang="en-US" sz="7200" dirty="0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SEARCHING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2787" y="5502293"/>
            <a:ext cx="3293516" cy="42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7"/>
              </a:lnSpc>
            </a:pPr>
            <a:r>
              <a:rPr lang="en-US" sz="2540" dirty="0">
                <a:solidFill>
                  <a:srgbClr val="E6E6E6"/>
                </a:solidFill>
                <a:latin typeface="Hero"/>
                <a:ea typeface="Hero"/>
                <a:cs typeface="Hero"/>
                <a:sym typeface="Hero"/>
              </a:rPr>
              <a:t>By </a:t>
            </a:r>
            <a:r>
              <a:rPr lang="en-US" sz="2540" dirty="0" err="1">
                <a:solidFill>
                  <a:srgbClr val="E6E6E6"/>
                </a:solidFill>
                <a:latin typeface="Hero"/>
                <a:ea typeface="Hero"/>
                <a:cs typeface="Hero"/>
                <a:sym typeface="Hero"/>
              </a:rPr>
              <a:t>KruNueng</a:t>
            </a:r>
            <a:endParaRPr lang="en-US" sz="2540" dirty="0">
              <a:solidFill>
                <a:srgbClr val="E6E6E6"/>
              </a:solidFill>
              <a:latin typeface="Hero"/>
              <a:ea typeface="Hero"/>
              <a:cs typeface="Hero"/>
              <a:sym typeface="He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328F5-61BB-9E80-CA65-F22532D24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6FA2B6A-C8A4-5D8F-4145-0ABC9260377E}"/>
              </a:ext>
            </a:extLst>
          </p:cNvPr>
          <p:cNvGrpSpPr/>
          <p:nvPr/>
        </p:nvGrpSpPr>
        <p:grpSpPr>
          <a:xfrm>
            <a:off x="-144133" y="214921"/>
            <a:ext cx="1439533" cy="755372"/>
            <a:chOff x="0" y="0"/>
            <a:chExt cx="1093832" cy="11310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098419F-DF22-6140-64DB-2AA1DA6C91CD}"/>
                </a:ext>
              </a:extLst>
            </p:cNvPr>
            <p:cNvSpPr/>
            <p:nvPr/>
          </p:nvSpPr>
          <p:spPr>
            <a:xfrm>
              <a:off x="0" y="0"/>
              <a:ext cx="1093832" cy="1131015"/>
            </a:xfrm>
            <a:custGeom>
              <a:avLst/>
              <a:gdLst/>
              <a:ahLst/>
              <a:cxnLst/>
              <a:rect l="l" t="t" r="r" b="b"/>
              <a:pathLst>
                <a:path w="1093832" h="1131015">
                  <a:moveTo>
                    <a:pt x="137479" y="0"/>
                  </a:moveTo>
                  <a:lnTo>
                    <a:pt x="956353" y="0"/>
                  </a:lnTo>
                  <a:cubicBezTo>
                    <a:pt x="992815" y="0"/>
                    <a:pt x="1027783" y="14484"/>
                    <a:pt x="1053566" y="40267"/>
                  </a:cubicBezTo>
                  <a:cubicBezTo>
                    <a:pt x="1079348" y="66049"/>
                    <a:pt x="1093832" y="101017"/>
                    <a:pt x="1093832" y="137479"/>
                  </a:cubicBezTo>
                  <a:lnTo>
                    <a:pt x="1093832" y="993535"/>
                  </a:lnTo>
                  <a:cubicBezTo>
                    <a:pt x="1093832" y="1069463"/>
                    <a:pt x="1032281" y="1131015"/>
                    <a:pt x="956353" y="1131015"/>
                  </a:cubicBezTo>
                  <a:lnTo>
                    <a:pt x="137479" y="1131015"/>
                  </a:lnTo>
                  <a:cubicBezTo>
                    <a:pt x="101017" y="1131015"/>
                    <a:pt x="66049" y="1116530"/>
                    <a:pt x="40267" y="1090748"/>
                  </a:cubicBezTo>
                  <a:cubicBezTo>
                    <a:pt x="14484" y="1064966"/>
                    <a:pt x="0" y="1029997"/>
                    <a:pt x="0" y="993535"/>
                  </a:cubicBezTo>
                  <a:lnTo>
                    <a:pt x="0" y="137479"/>
                  </a:lnTo>
                  <a:cubicBezTo>
                    <a:pt x="0" y="101017"/>
                    <a:pt x="14484" y="66049"/>
                    <a:pt x="40267" y="40267"/>
                  </a:cubicBezTo>
                  <a:cubicBezTo>
                    <a:pt x="66049" y="14484"/>
                    <a:pt x="101017" y="0"/>
                    <a:pt x="137479" y="0"/>
                  </a:cubicBezTo>
                  <a:close/>
                </a:path>
              </a:pathLst>
            </a:custGeom>
            <a:solidFill>
              <a:srgbClr val="373A4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EB828DB-8AFC-3127-5D17-F6C71A6C8057}"/>
                </a:ext>
              </a:extLst>
            </p:cNvPr>
            <p:cNvSpPr txBox="1"/>
            <p:nvPr/>
          </p:nvSpPr>
          <p:spPr>
            <a:xfrm>
              <a:off x="0" y="-28575"/>
              <a:ext cx="1093832" cy="1159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8A58272-DD2B-99CC-2F6D-36F3A7B200D1}"/>
              </a:ext>
            </a:extLst>
          </p:cNvPr>
          <p:cNvGrpSpPr/>
          <p:nvPr/>
        </p:nvGrpSpPr>
        <p:grpSpPr>
          <a:xfrm>
            <a:off x="-320053" y="6753799"/>
            <a:ext cx="10304179" cy="561401"/>
            <a:chOff x="0" y="0"/>
            <a:chExt cx="3963155" cy="21592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5B50FC1-72A6-E1CF-1C4F-D8809EB6C33D}"/>
                </a:ext>
              </a:extLst>
            </p:cNvPr>
            <p:cNvSpPr/>
            <p:nvPr/>
          </p:nvSpPr>
          <p:spPr>
            <a:xfrm>
              <a:off x="0" y="0"/>
              <a:ext cx="3963155" cy="215924"/>
            </a:xfrm>
            <a:custGeom>
              <a:avLst/>
              <a:gdLst/>
              <a:ahLst/>
              <a:cxnLst/>
              <a:rect l="l" t="t" r="r" b="b"/>
              <a:pathLst>
                <a:path w="3963155" h="215924">
                  <a:moveTo>
                    <a:pt x="0" y="0"/>
                  </a:moveTo>
                  <a:lnTo>
                    <a:pt x="3963155" y="0"/>
                  </a:lnTo>
                  <a:lnTo>
                    <a:pt x="3963155" y="215924"/>
                  </a:lnTo>
                  <a:lnTo>
                    <a:pt x="0" y="215924"/>
                  </a:lnTo>
                  <a:close/>
                </a:path>
              </a:pathLst>
            </a:custGeom>
            <a:solidFill>
              <a:srgbClr val="373A40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DC6F12A-6970-6BEC-1C07-D2A4BBAEE91B}"/>
                </a:ext>
              </a:extLst>
            </p:cNvPr>
            <p:cNvSpPr txBox="1"/>
            <p:nvPr/>
          </p:nvSpPr>
          <p:spPr>
            <a:xfrm>
              <a:off x="0" y="-28575"/>
              <a:ext cx="3963155" cy="244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7875A335-251C-0FDC-008E-A06DA12A0FE3}"/>
              </a:ext>
            </a:extLst>
          </p:cNvPr>
          <p:cNvSpPr/>
          <p:nvPr/>
        </p:nvSpPr>
        <p:spPr>
          <a:xfrm rot="-1540845">
            <a:off x="-1043773" y="4953390"/>
            <a:ext cx="2389488" cy="2760963"/>
          </a:xfrm>
          <a:custGeom>
            <a:avLst/>
            <a:gdLst/>
            <a:ahLst/>
            <a:cxnLst/>
            <a:rect l="l" t="t" r="r" b="b"/>
            <a:pathLst>
              <a:path w="2389488" h="2760963">
                <a:moveTo>
                  <a:pt x="0" y="0"/>
                </a:moveTo>
                <a:lnTo>
                  <a:pt x="2389488" y="0"/>
                </a:lnTo>
                <a:lnTo>
                  <a:pt x="2389488" y="2760964"/>
                </a:lnTo>
                <a:lnTo>
                  <a:pt x="0" y="2760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E041E2D-AD60-3DBA-F424-290F1B995259}"/>
              </a:ext>
            </a:extLst>
          </p:cNvPr>
          <p:cNvGrpSpPr/>
          <p:nvPr/>
        </p:nvGrpSpPr>
        <p:grpSpPr>
          <a:xfrm>
            <a:off x="9330441" y="0"/>
            <a:ext cx="846317" cy="2045028"/>
            <a:chOff x="0" y="0"/>
            <a:chExt cx="325507" cy="786551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3AD22929-025A-DDB0-68D8-837705AA851E}"/>
                </a:ext>
              </a:extLst>
            </p:cNvPr>
            <p:cNvSpPr/>
            <p:nvPr/>
          </p:nvSpPr>
          <p:spPr>
            <a:xfrm>
              <a:off x="0" y="0"/>
              <a:ext cx="325507" cy="786551"/>
            </a:xfrm>
            <a:custGeom>
              <a:avLst/>
              <a:gdLst/>
              <a:ahLst/>
              <a:cxnLst/>
              <a:rect l="l" t="t" r="r" b="b"/>
              <a:pathLst>
                <a:path w="325507" h="786551">
                  <a:moveTo>
                    <a:pt x="0" y="0"/>
                  </a:moveTo>
                  <a:lnTo>
                    <a:pt x="325507" y="0"/>
                  </a:lnTo>
                  <a:lnTo>
                    <a:pt x="325507" y="786551"/>
                  </a:lnTo>
                  <a:lnTo>
                    <a:pt x="0" y="786551"/>
                  </a:lnTo>
                  <a:close/>
                </a:path>
              </a:pathLst>
            </a:custGeom>
            <a:solidFill>
              <a:srgbClr val="DC5F00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9A166259-C3EA-C1EC-1FE0-6EDA8603D57A}"/>
                </a:ext>
              </a:extLst>
            </p:cNvPr>
            <p:cNvSpPr txBox="1"/>
            <p:nvPr/>
          </p:nvSpPr>
          <p:spPr>
            <a:xfrm>
              <a:off x="0" y="-28575"/>
              <a:ext cx="325507" cy="81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6" name="Group 18">
            <a:extLst>
              <a:ext uri="{FF2B5EF4-FFF2-40B4-BE49-F238E27FC236}">
                <a16:creationId xmlns:a16="http://schemas.microsoft.com/office/drawing/2014/main" id="{68FD7C8B-97AA-F60A-C169-41F9C38AD161}"/>
              </a:ext>
            </a:extLst>
          </p:cNvPr>
          <p:cNvGrpSpPr/>
          <p:nvPr/>
        </p:nvGrpSpPr>
        <p:grpSpPr>
          <a:xfrm>
            <a:off x="1502082" y="725389"/>
            <a:ext cx="8099117" cy="115466"/>
            <a:chOff x="0" y="0"/>
            <a:chExt cx="3806278" cy="83879"/>
          </a:xfrm>
        </p:grpSpPr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49703321-D599-BED0-3C60-90F7DD849712}"/>
                </a:ext>
              </a:extLst>
            </p:cNvPr>
            <p:cNvSpPr/>
            <p:nvPr/>
          </p:nvSpPr>
          <p:spPr>
            <a:xfrm>
              <a:off x="0" y="0"/>
              <a:ext cx="3806278" cy="83879"/>
            </a:xfrm>
            <a:custGeom>
              <a:avLst/>
              <a:gdLst/>
              <a:ahLst/>
              <a:cxnLst/>
              <a:rect l="l" t="t" r="r" b="b"/>
              <a:pathLst>
                <a:path w="3806278" h="83879">
                  <a:moveTo>
                    <a:pt x="0" y="0"/>
                  </a:moveTo>
                  <a:lnTo>
                    <a:pt x="3806278" y="0"/>
                  </a:lnTo>
                  <a:lnTo>
                    <a:pt x="3806278" y="83879"/>
                  </a:lnTo>
                  <a:lnTo>
                    <a:pt x="0" y="83879"/>
                  </a:lnTo>
                  <a:close/>
                </a:path>
              </a:pathLst>
            </a:custGeom>
            <a:solidFill>
              <a:srgbClr val="DC5F00"/>
            </a:solidFill>
          </p:spPr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9099B5F9-E8CD-D5B5-5056-8FDD527D5382}"/>
                </a:ext>
              </a:extLst>
            </p:cNvPr>
            <p:cNvSpPr txBox="1"/>
            <p:nvPr/>
          </p:nvSpPr>
          <p:spPr>
            <a:xfrm>
              <a:off x="0" y="-28575"/>
              <a:ext cx="3806278" cy="112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9" name="TextBox 7">
            <a:extLst>
              <a:ext uri="{FF2B5EF4-FFF2-40B4-BE49-F238E27FC236}">
                <a16:creationId xmlns:a16="http://schemas.microsoft.com/office/drawing/2014/main" id="{58615E0A-DCD0-A9D3-3EBC-2DB69537878D}"/>
              </a:ext>
            </a:extLst>
          </p:cNvPr>
          <p:cNvSpPr txBox="1"/>
          <p:nvPr/>
        </p:nvSpPr>
        <p:spPr>
          <a:xfrm>
            <a:off x="1479830" y="193550"/>
            <a:ext cx="8273769" cy="53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47"/>
              </a:lnSpc>
            </a:pPr>
            <a:r>
              <a:rPr lang="en-US" sz="3600" dirty="0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Binary Search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A6343BE1-D3F5-5001-D862-09F01821E827}"/>
              </a:ext>
            </a:extLst>
          </p:cNvPr>
          <p:cNvSpPr txBox="1"/>
          <p:nvPr/>
        </p:nvSpPr>
        <p:spPr>
          <a:xfrm>
            <a:off x="838200" y="1163225"/>
            <a:ext cx="8854201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สร้างฟังก์ชั่นที่รับอาร์เรย์ ดัชนีซ้าย ดัชนีขวา และคีย์ที่ต้องการค้นหา</a:t>
            </a:r>
          </a:p>
          <a:p>
            <a:pPr marL="514350" indent="-514350" algn="l">
              <a:buFont typeface="+mj-lt"/>
              <a:buAutoNum type="arabicPeriod"/>
            </a:pP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ใช้ลูปเพื่อวนซ้ำในขณะที่ซับอาร์เรย์มีองค์ประกอบ เช่น ซ้าย &lt; ขวา</a:t>
            </a:r>
          </a:p>
          <a:p>
            <a:pPr marL="514350" indent="-514350" algn="l">
              <a:buFont typeface="+mj-lt"/>
              <a:buAutoNum type="arabicPeriod"/>
            </a:pP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คำนวณหาจุดกึ่งกลาง</a:t>
            </a:r>
          </a:p>
          <a:p>
            <a:pPr marL="514350" indent="-514350" algn="l">
              <a:buFont typeface="+mj-lt"/>
              <a:buAutoNum type="arabicPeriod"/>
            </a:pP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เปรียบเทียบคีย์กับจุดกึ่งกลาง</a:t>
            </a:r>
            <a:endParaRPr lang="en-US" sz="2800" dirty="0">
              <a:solidFill>
                <a:srgbClr val="545454"/>
              </a:solidFill>
              <a:latin typeface="Hero"/>
              <a:ea typeface="Hero"/>
              <a:cs typeface="Hero"/>
              <a:sym typeface="Hero"/>
            </a:endParaRP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ถ้าคีย์ตรงกับองค์ประกอบตรงกลางให้ส่งคืน </a:t>
            </a: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mid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หากคีย์มากกว่าให้ปรับดัชนีด้านซ้าย เพื่อค้นหาอาร์เรย์ย่อยด้านขวา โดยทำให้</a:t>
            </a: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 left = mid + 1</a:t>
            </a:r>
          </a:p>
          <a:p>
            <a:pPr marL="971550" lvl="1" indent="-514350">
              <a:buFont typeface="Courier New" panose="02070309020205020404" pitchFamily="49" charset="0"/>
              <a:buChar char="o"/>
            </a:pP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หากคีย์มีขนาดเล็กกว่าให้ปรับดัชนีด้านขวา เพื่อค้นหาอาร์เรย์ย่อยด้านซ้าย โดยทำให้</a:t>
            </a: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 right = mid – 1</a:t>
            </a:r>
          </a:p>
          <a:p>
            <a:pPr marL="514350" indent="-514350" algn="l">
              <a:buFont typeface="+mj-lt"/>
              <a:buAutoNum type="arabicPeriod"/>
            </a:pP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หากไม่พบคีย์ให้ส่งคืน -1</a:t>
            </a:r>
            <a:endParaRPr lang="en-US" sz="2800" dirty="0">
              <a:solidFill>
                <a:srgbClr val="545454"/>
              </a:solidFill>
              <a:latin typeface="Hero"/>
              <a:ea typeface="Hero"/>
              <a:cs typeface="Hero"/>
              <a:sym typeface="Hero"/>
            </a:endParaRPr>
          </a:p>
        </p:txBody>
      </p:sp>
    </p:spTree>
    <p:extLst>
      <p:ext uri="{BB962C8B-B14F-4D97-AF65-F5344CB8AC3E}">
        <p14:creationId xmlns:p14="http://schemas.microsoft.com/office/powerpoint/2010/main" val="2679473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2509-0247-AA07-43EE-93D99A101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E8333FA-3888-F2FA-4BE8-1E48A5049D23}"/>
              </a:ext>
            </a:extLst>
          </p:cNvPr>
          <p:cNvGrpSpPr/>
          <p:nvPr/>
        </p:nvGrpSpPr>
        <p:grpSpPr>
          <a:xfrm>
            <a:off x="-144133" y="214921"/>
            <a:ext cx="1439533" cy="755372"/>
            <a:chOff x="0" y="0"/>
            <a:chExt cx="1093832" cy="11310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6F4F750-3A77-D8F0-4371-2D51B51DC885}"/>
                </a:ext>
              </a:extLst>
            </p:cNvPr>
            <p:cNvSpPr/>
            <p:nvPr/>
          </p:nvSpPr>
          <p:spPr>
            <a:xfrm>
              <a:off x="0" y="0"/>
              <a:ext cx="1093832" cy="1131015"/>
            </a:xfrm>
            <a:custGeom>
              <a:avLst/>
              <a:gdLst/>
              <a:ahLst/>
              <a:cxnLst/>
              <a:rect l="l" t="t" r="r" b="b"/>
              <a:pathLst>
                <a:path w="1093832" h="1131015">
                  <a:moveTo>
                    <a:pt x="137479" y="0"/>
                  </a:moveTo>
                  <a:lnTo>
                    <a:pt x="956353" y="0"/>
                  </a:lnTo>
                  <a:cubicBezTo>
                    <a:pt x="992815" y="0"/>
                    <a:pt x="1027783" y="14484"/>
                    <a:pt x="1053566" y="40267"/>
                  </a:cubicBezTo>
                  <a:cubicBezTo>
                    <a:pt x="1079348" y="66049"/>
                    <a:pt x="1093832" y="101017"/>
                    <a:pt x="1093832" y="137479"/>
                  </a:cubicBezTo>
                  <a:lnTo>
                    <a:pt x="1093832" y="993535"/>
                  </a:lnTo>
                  <a:cubicBezTo>
                    <a:pt x="1093832" y="1069463"/>
                    <a:pt x="1032281" y="1131015"/>
                    <a:pt x="956353" y="1131015"/>
                  </a:cubicBezTo>
                  <a:lnTo>
                    <a:pt x="137479" y="1131015"/>
                  </a:lnTo>
                  <a:cubicBezTo>
                    <a:pt x="101017" y="1131015"/>
                    <a:pt x="66049" y="1116530"/>
                    <a:pt x="40267" y="1090748"/>
                  </a:cubicBezTo>
                  <a:cubicBezTo>
                    <a:pt x="14484" y="1064966"/>
                    <a:pt x="0" y="1029997"/>
                    <a:pt x="0" y="993535"/>
                  </a:cubicBezTo>
                  <a:lnTo>
                    <a:pt x="0" y="137479"/>
                  </a:lnTo>
                  <a:cubicBezTo>
                    <a:pt x="0" y="101017"/>
                    <a:pt x="14484" y="66049"/>
                    <a:pt x="40267" y="40267"/>
                  </a:cubicBezTo>
                  <a:cubicBezTo>
                    <a:pt x="66049" y="14484"/>
                    <a:pt x="101017" y="0"/>
                    <a:pt x="137479" y="0"/>
                  </a:cubicBezTo>
                  <a:close/>
                </a:path>
              </a:pathLst>
            </a:custGeom>
            <a:solidFill>
              <a:srgbClr val="373A4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BDBEAD2-23E1-9EE2-A627-293C47DF324D}"/>
                </a:ext>
              </a:extLst>
            </p:cNvPr>
            <p:cNvSpPr txBox="1"/>
            <p:nvPr/>
          </p:nvSpPr>
          <p:spPr>
            <a:xfrm>
              <a:off x="0" y="-28575"/>
              <a:ext cx="1093832" cy="1159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15B4B59-8F2D-56A7-320A-DBC8DFBCDC14}"/>
              </a:ext>
            </a:extLst>
          </p:cNvPr>
          <p:cNvGrpSpPr/>
          <p:nvPr/>
        </p:nvGrpSpPr>
        <p:grpSpPr>
          <a:xfrm>
            <a:off x="-320053" y="6753799"/>
            <a:ext cx="10304179" cy="561401"/>
            <a:chOff x="0" y="0"/>
            <a:chExt cx="3963155" cy="21592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B26F8E6-0DBC-33D2-FC77-FE309B471DA2}"/>
                </a:ext>
              </a:extLst>
            </p:cNvPr>
            <p:cNvSpPr/>
            <p:nvPr/>
          </p:nvSpPr>
          <p:spPr>
            <a:xfrm>
              <a:off x="0" y="0"/>
              <a:ext cx="3963155" cy="215924"/>
            </a:xfrm>
            <a:custGeom>
              <a:avLst/>
              <a:gdLst/>
              <a:ahLst/>
              <a:cxnLst/>
              <a:rect l="l" t="t" r="r" b="b"/>
              <a:pathLst>
                <a:path w="3963155" h="215924">
                  <a:moveTo>
                    <a:pt x="0" y="0"/>
                  </a:moveTo>
                  <a:lnTo>
                    <a:pt x="3963155" y="0"/>
                  </a:lnTo>
                  <a:lnTo>
                    <a:pt x="3963155" y="215924"/>
                  </a:lnTo>
                  <a:lnTo>
                    <a:pt x="0" y="215924"/>
                  </a:lnTo>
                  <a:close/>
                </a:path>
              </a:pathLst>
            </a:custGeom>
            <a:solidFill>
              <a:srgbClr val="373A40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D35C96E-B263-08CF-025B-8055910DBC53}"/>
                </a:ext>
              </a:extLst>
            </p:cNvPr>
            <p:cNvSpPr txBox="1"/>
            <p:nvPr/>
          </p:nvSpPr>
          <p:spPr>
            <a:xfrm>
              <a:off x="0" y="-28575"/>
              <a:ext cx="3963155" cy="244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D7FA01A7-1564-282E-FC8A-781C0428E2BD}"/>
              </a:ext>
            </a:extLst>
          </p:cNvPr>
          <p:cNvSpPr/>
          <p:nvPr/>
        </p:nvSpPr>
        <p:spPr>
          <a:xfrm rot="-1540845">
            <a:off x="-1043773" y="4953390"/>
            <a:ext cx="2389488" cy="2760963"/>
          </a:xfrm>
          <a:custGeom>
            <a:avLst/>
            <a:gdLst/>
            <a:ahLst/>
            <a:cxnLst/>
            <a:rect l="l" t="t" r="r" b="b"/>
            <a:pathLst>
              <a:path w="2389488" h="2760963">
                <a:moveTo>
                  <a:pt x="0" y="0"/>
                </a:moveTo>
                <a:lnTo>
                  <a:pt x="2389488" y="0"/>
                </a:lnTo>
                <a:lnTo>
                  <a:pt x="2389488" y="2760964"/>
                </a:lnTo>
                <a:lnTo>
                  <a:pt x="0" y="2760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636E7D14-1013-B6D4-E92C-198365A6C26D}"/>
              </a:ext>
            </a:extLst>
          </p:cNvPr>
          <p:cNvGrpSpPr/>
          <p:nvPr/>
        </p:nvGrpSpPr>
        <p:grpSpPr>
          <a:xfrm>
            <a:off x="9330441" y="0"/>
            <a:ext cx="846317" cy="2045028"/>
            <a:chOff x="0" y="0"/>
            <a:chExt cx="325507" cy="786551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F939A6A-659C-5455-5498-F42178E085CF}"/>
                </a:ext>
              </a:extLst>
            </p:cNvPr>
            <p:cNvSpPr/>
            <p:nvPr/>
          </p:nvSpPr>
          <p:spPr>
            <a:xfrm>
              <a:off x="0" y="0"/>
              <a:ext cx="325507" cy="786551"/>
            </a:xfrm>
            <a:custGeom>
              <a:avLst/>
              <a:gdLst/>
              <a:ahLst/>
              <a:cxnLst/>
              <a:rect l="l" t="t" r="r" b="b"/>
              <a:pathLst>
                <a:path w="325507" h="786551">
                  <a:moveTo>
                    <a:pt x="0" y="0"/>
                  </a:moveTo>
                  <a:lnTo>
                    <a:pt x="325507" y="0"/>
                  </a:lnTo>
                  <a:lnTo>
                    <a:pt x="325507" y="786551"/>
                  </a:lnTo>
                  <a:lnTo>
                    <a:pt x="0" y="786551"/>
                  </a:lnTo>
                  <a:close/>
                </a:path>
              </a:pathLst>
            </a:custGeom>
            <a:solidFill>
              <a:srgbClr val="DC5F00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70BF4160-ED72-7222-2ED6-7088925911A7}"/>
                </a:ext>
              </a:extLst>
            </p:cNvPr>
            <p:cNvSpPr txBox="1"/>
            <p:nvPr/>
          </p:nvSpPr>
          <p:spPr>
            <a:xfrm>
              <a:off x="0" y="-28575"/>
              <a:ext cx="325507" cy="81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6" name="Group 18">
            <a:extLst>
              <a:ext uri="{FF2B5EF4-FFF2-40B4-BE49-F238E27FC236}">
                <a16:creationId xmlns:a16="http://schemas.microsoft.com/office/drawing/2014/main" id="{56DADE4A-ED4D-1CFD-51E7-1392E2F347D7}"/>
              </a:ext>
            </a:extLst>
          </p:cNvPr>
          <p:cNvGrpSpPr/>
          <p:nvPr/>
        </p:nvGrpSpPr>
        <p:grpSpPr>
          <a:xfrm>
            <a:off x="1502082" y="725389"/>
            <a:ext cx="8099117" cy="115466"/>
            <a:chOff x="0" y="0"/>
            <a:chExt cx="3806278" cy="83879"/>
          </a:xfrm>
        </p:grpSpPr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EF337674-D64E-A1E9-75DD-B7AFA87F0D80}"/>
                </a:ext>
              </a:extLst>
            </p:cNvPr>
            <p:cNvSpPr/>
            <p:nvPr/>
          </p:nvSpPr>
          <p:spPr>
            <a:xfrm>
              <a:off x="0" y="0"/>
              <a:ext cx="3806278" cy="83879"/>
            </a:xfrm>
            <a:custGeom>
              <a:avLst/>
              <a:gdLst/>
              <a:ahLst/>
              <a:cxnLst/>
              <a:rect l="l" t="t" r="r" b="b"/>
              <a:pathLst>
                <a:path w="3806278" h="83879">
                  <a:moveTo>
                    <a:pt x="0" y="0"/>
                  </a:moveTo>
                  <a:lnTo>
                    <a:pt x="3806278" y="0"/>
                  </a:lnTo>
                  <a:lnTo>
                    <a:pt x="3806278" y="83879"/>
                  </a:lnTo>
                  <a:lnTo>
                    <a:pt x="0" y="83879"/>
                  </a:lnTo>
                  <a:close/>
                </a:path>
              </a:pathLst>
            </a:custGeom>
            <a:solidFill>
              <a:srgbClr val="DC5F00"/>
            </a:solidFill>
          </p:spPr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D0C95AC4-BE75-243E-2FA3-94D71920AC45}"/>
                </a:ext>
              </a:extLst>
            </p:cNvPr>
            <p:cNvSpPr txBox="1"/>
            <p:nvPr/>
          </p:nvSpPr>
          <p:spPr>
            <a:xfrm>
              <a:off x="0" y="-28575"/>
              <a:ext cx="3806278" cy="112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9" name="TextBox 7">
            <a:extLst>
              <a:ext uri="{FF2B5EF4-FFF2-40B4-BE49-F238E27FC236}">
                <a16:creationId xmlns:a16="http://schemas.microsoft.com/office/drawing/2014/main" id="{3909E240-087F-AE2E-DD18-AA44DF72CB9D}"/>
              </a:ext>
            </a:extLst>
          </p:cNvPr>
          <p:cNvSpPr txBox="1"/>
          <p:nvPr/>
        </p:nvSpPr>
        <p:spPr>
          <a:xfrm>
            <a:off x="1479830" y="193550"/>
            <a:ext cx="8273769" cy="53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47"/>
              </a:lnSpc>
            </a:pPr>
            <a:r>
              <a:rPr lang="en-US" sz="3600" dirty="0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Workshop : Binary Search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9BEA4FEB-015B-AAE3-EDC2-A67FC9A82042}"/>
              </a:ext>
            </a:extLst>
          </p:cNvPr>
          <p:cNvSpPr txBox="1"/>
          <p:nvPr/>
        </p:nvSpPr>
        <p:spPr>
          <a:xfrm>
            <a:off x="304800" y="1066800"/>
            <a:ext cx="914400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4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ปัญหา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binary search</a:t>
            </a:r>
          </a:p>
          <a:p>
            <a:pPr algn="l"/>
            <a:r>
              <a:rPr lang="th-TH" sz="24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ข้อมูลรับเข้า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	 บรรทัดแรก คือ จำนวนชุดข้อมูลตัวเลข 2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&lt;n&lt;99</a:t>
            </a:r>
            <a:endParaRPr lang="th-TH" sz="24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	 บรรทัดสอง –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n+1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คือ ตัวเลขจำนวนเต็ม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1&lt;=n&lt;=100</a:t>
            </a:r>
            <a:endParaRPr lang="th-TH" sz="24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	 บรรทัดสาม คือ ตัวเลข 1 จำนวน ที่ต้องการค้นหา</a:t>
            </a:r>
          </a:p>
          <a:p>
            <a:pPr algn="l"/>
            <a:r>
              <a:rPr lang="th-TH" sz="24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ผลลัพธ์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	 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มี 1 บรรทัด ดัชนีของตัวอักษรที่ค้นหาเจอ </a:t>
            </a:r>
          </a:p>
          <a:p>
            <a:pPr algn="l"/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	 แต่หากไม่พบให้แสดง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Not Found!</a:t>
            </a:r>
            <a:endParaRPr lang="th-TH" sz="24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4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ตัวอย่าง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1323AEF-95B6-1123-FEA6-34C58DC24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672095"/>
              </p:ext>
            </p:extLst>
          </p:nvPr>
        </p:nvGraphicFramePr>
        <p:xfrm>
          <a:off x="1527203" y="3341821"/>
          <a:ext cx="2438400" cy="30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0978760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98978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800" b="1" kern="1200" dirty="0">
                          <a:solidFill>
                            <a:schemeClr val="tx1"/>
                          </a:solidFill>
                        </a:rPr>
                        <a:t>ข้อมูลเข้า</a:t>
                      </a:r>
                      <a:endParaRPr lang="th-TH" sz="2800" b="1" kern="1200" dirty="0">
                        <a:solidFill>
                          <a:schemeClr val="tx1"/>
                        </a:solidFill>
                        <a:latin typeface="Poppins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 kern="1200" dirty="0">
                          <a:solidFill>
                            <a:schemeClr val="tx1"/>
                          </a:solidFill>
                        </a:rPr>
                        <a:t>ผลลัพธ์</a:t>
                      </a:r>
                      <a:endParaRPr lang="th-TH" sz="2800" b="1" kern="1200" dirty="0">
                        <a:solidFill>
                          <a:schemeClr val="tx1"/>
                        </a:solidFill>
                        <a:latin typeface="Poppins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65146"/>
                  </a:ext>
                </a:extLst>
              </a:tr>
              <a:tr h="28902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70707"/>
                          </a:solidFill>
                          <a:sym typeface="Poppins"/>
                        </a:rPr>
                        <a:t>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oppins" panose="00000500000000000000" pitchFamily="2" charset="0"/>
                        </a:rPr>
                        <a:t>16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7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28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oppins" panose="00000500000000000000" pitchFamily="2" charset="0"/>
                        </a:rPr>
                        <a:t>81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33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75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33</a:t>
                      </a:r>
                      <a:endParaRPr lang="th-TH" sz="2000" dirty="0">
                        <a:latin typeface="Poppin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3</a:t>
                      </a:r>
                      <a:endParaRPr lang="th-TH" sz="2000" dirty="0">
                        <a:latin typeface="Poppin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67461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CEF3E6B-C3E5-DC68-43F7-DF603E8D5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176628"/>
              </p:ext>
            </p:extLst>
          </p:nvPr>
        </p:nvGraphicFramePr>
        <p:xfrm>
          <a:off x="4114800" y="3341821"/>
          <a:ext cx="247696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766">
                  <a:extLst>
                    <a:ext uri="{9D8B030D-6E8A-4147-A177-3AD203B41FA5}">
                      <a16:colId xmlns:a16="http://schemas.microsoft.com/office/drawing/2014/main" val="10978760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98978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800" b="1" kern="1200" dirty="0">
                          <a:solidFill>
                            <a:schemeClr val="tx1"/>
                          </a:solidFill>
                        </a:rPr>
                        <a:t>ข้อมูลเข้า</a:t>
                      </a:r>
                      <a:endParaRPr lang="th-TH" sz="2800" b="1" kern="1200" dirty="0">
                        <a:solidFill>
                          <a:schemeClr val="tx1"/>
                        </a:solidFill>
                        <a:latin typeface="Poppins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 kern="1200" dirty="0">
                          <a:solidFill>
                            <a:schemeClr val="tx1"/>
                          </a:solidFill>
                        </a:rPr>
                        <a:t>ผลลัพธ์</a:t>
                      </a:r>
                      <a:endParaRPr lang="th-TH" sz="2800" b="1" kern="1200" dirty="0">
                        <a:solidFill>
                          <a:schemeClr val="tx1"/>
                        </a:solidFill>
                        <a:latin typeface="Poppins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65146"/>
                  </a:ext>
                </a:extLst>
              </a:tr>
              <a:tr h="28902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70707"/>
                          </a:solidFill>
                          <a:sym typeface="Poppins"/>
                        </a:rPr>
                        <a:t>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oppins" panose="00000500000000000000" pitchFamily="2" charset="0"/>
                        </a:rPr>
                        <a:t>4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8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oppins" panose="00000500000000000000" pitchFamily="2" charset="0"/>
                        </a:rPr>
                        <a:t>9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6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4</a:t>
                      </a:r>
                      <a:endParaRPr lang="th-TH" sz="2000" dirty="0">
                        <a:latin typeface="Poppin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Poppins" panose="00000500000000000000" pitchFamily="2" charset="0"/>
                        </a:rPr>
                        <a:t>1</a:t>
                      </a:r>
                      <a:endParaRPr lang="th-TH" sz="2000" dirty="0">
                        <a:latin typeface="Poppin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67461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ADB4D31-B22E-3E47-68AA-94DAD80A2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200060"/>
              </p:ext>
            </p:extLst>
          </p:nvPr>
        </p:nvGraphicFramePr>
        <p:xfrm>
          <a:off x="6736485" y="3341821"/>
          <a:ext cx="2864715" cy="335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1">
                  <a:extLst>
                    <a:ext uri="{9D8B030D-6E8A-4147-A177-3AD203B41FA5}">
                      <a16:colId xmlns:a16="http://schemas.microsoft.com/office/drawing/2014/main" val="1097876067"/>
                    </a:ext>
                  </a:extLst>
                </a:gridCol>
                <a:gridCol w="1645514">
                  <a:extLst>
                    <a:ext uri="{9D8B030D-6E8A-4147-A177-3AD203B41FA5}">
                      <a16:colId xmlns:a16="http://schemas.microsoft.com/office/drawing/2014/main" val="2298978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800" b="1" kern="1200" dirty="0">
                          <a:solidFill>
                            <a:schemeClr val="tx1"/>
                          </a:solidFill>
                        </a:rPr>
                        <a:t>ข้อมูลเข้า</a:t>
                      </a:r>
                      <a:endParaRPr lang="th-TH" sz="2800" b="1" kern="1200" dirty="0">
                        <a:solidFill>
                          <a:schemeClr val="tx1"/>
                        </a:solidFill>
                        <a:latin typeface="Poppins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 kern="1200" dirty="0">
                          <a:solidFill>
                            <a:schemeClr val="tx1"/>
                          </a:solidFill>
                        </a:rPr>
                        <a:t>ผลลัพธ์</a:t>
                      </a:r>
                      <a:endParaRPr lang="th-TH" sz="2800" b="1" kern="1200" dirty="0">
                        <a:solidFill>
                          <a:schemeClr val="tx1"/>
                        </a:solidFill>
                        <a:latin typeface="Poppins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65146"/>
                  </a:ext>
                </a:extLst>
              </a:tr>
              <a:tr h="28902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70707"/>
                          </a:solidFill>
                          <a:sym typeface="Poppins"/>
                        </a:rPr>
                        <a:t>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oppins" panose="00000500000000000000" pitchFamily="2" charset="0"/>
                        </a:rPr>
                        <a:t>10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oppins" panose="00000500000000000000" pitchFamily="2" charset="0"/>
                        </a:rPr>
                        <a:t>50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75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oppins" panose="00000500000000000000" pitchFamily="2" charset="0"/>
                        </a:rPr>
                        <a:t>69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18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29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15</a:t>
                      </a:r>
                      <a:endParaRPr lang="th-TH" sz="2000" dirty="0">
                        <a:latin typeface="Poppin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Not Found!</a:t>
                      </a:r>
                      <a:endParaRPr lang="th-TH" sz="2000" dirty="0">
                        <a:latin typeface="Poppin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674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4374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42EC0-E7E3-2BB5-6E4B-A6927EB06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0F5473A-B5EC-48E1-A727-2A452EBC805C}"/>
              </a:ext>
            </a:extLst>
          </p:cNvPr>
          <p:cNvGrpSpPr/>
          <p:nvPr/>
        </p:nvGrpSpPr>
        <p:grpSpPr>
          <a:xfrm>
            <a:off x="317102" y="1002208"/>
            <a:ext cx="6948383" cy="598100"/>
            <a:chOff x="0" y="0"/>
            <a:chExt cx="2672461" cy="23003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9D748D2-E7EB-4669-73B9-B19CFA9762B8}"/>
                </a:ext>
              </a:extLst>
            </p:cNvPr>
            <p:cNvSpPr/>
            <p:nvPr/>
          </p:nvSpPr>
          <p:spPr>
            <a:xfrm>
              <a:off x="0" y="0"/>
              <a:ext cx="2672461" cy="230039"/>
            </a:xfrm>
            <a:custGeom>
              <a:avLst/>
              <a:gdLst/>
              <a:ahLst/>
              <a:cxnLst/>
              <a:rect l="l" t="t" r="r" b="b"/>
              <a:pathLst>
                <a:path w="2672461" h="230039">
                  <a:moveTo>
                    <a:pt x="0" y="0"/>
                  </a:moveTo>
                  <a:lnTo>
                    <a:pt x="2672461" y="0"/>
                  </a:lnTo>
                  <a:lnTo>
                    <a:pt x="2672461" y="230039"/>
                  </a:lnTo>
                  <a:lnTo>
                    <a:pt x="0" y="230039"/>
                  </a:lnTo>
                  <a:close/>
                </a:path>
              </a:pathLst>
            </a:custGeom>
            <a:solidFill>
              <a:srgbClr val="DC5F0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BA2FEC3-416D-789B-0DF0-EA09E0A937FE}"/>
                </a:ext>
              </a:extLst>
            </p:cNvPr>
            <p:cNvSpPr txBox="1"/>
            <p:nvPr/>
          </p:nvSpPr>
          <p:spPr>
            <a:xfrm>
              <a:off x="0" y="-28575"/>
              <a:ext cx="2672461" cy="258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73F9D6B-2FC1-2895-B609-ABF4AE497D6F}"/>
              </a:ext>
            </a:extLst>
          </p:cNvPr>
          <p:cNvSpPr/>
          <p:nvPr/>
        </p:nvSpPr>
        <p:spPr>
          <a:xfrm flipH="1">
            <a:off x="7125386" y="807720"/>
            <a:ext cx="4023341" cy="5532094"/>
          </a:xfrm>
          <a:custGeom>
            <a:avLst/>
            <a:gdLst/>
            <a:ahLst/>
            <a:cxnLst/>
            <a:rect l="l" t="t" r="r" b="b"/>
            <a:pathLst>
              <a:path w="4023341" h="5532094">
                <a:moveTo>
                  <a:pt x="4023342" y="0"/>
                </a:moveTo>
                <a:lnTo>
                  <a:pt x="0" y="0"/>
                </a:lnTo>
                <a:lnTo>
                  <a:pt x="0" y="5532094"/>
                </a:lnTo>
                <a:lnTo>
                  <a:pt x="4023342" y="5532094"/>
                </a:lnTo>
                <a:lnTo>
                  <a:pt x="40233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3BE5C0E-7451-2326-639F-3214D968F3D2}"/>
              </a:ext>
            </a:extLst>
          </p:cNvPr>
          <p:cNvSpPr txBox="1"/>
          <p:nvPr/>
        </p:nvSpPr>
        <p:spPr>
          <a:xfrm>
            <a:off x="762000" y="2139008"/>
            <a:ext cx="5569702" cy="3062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9900" dirty="0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?</a:t>
            </a: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26257C3-DE8B-D0E6-0AE4-662026823042}"/>
              </a:ext>
            </a:extLst>
          </p:cNvPr>
          <p:cNvSpPr/>
          <p:nvPr/>
        </p:nvSpPr>
        <p:spPr>
          <a:xfrm>
            <a:off x="5587500" y="5040077"/>
            <a:ext cx="1180236" cy="299588"/>
          </a:xfrm>
          <a:custGeom>
            <a:avLst/>
            <a:gdLst/>
            <a:ahLst/>
            <a:cxnLst/>
            <a:rect l="l" t="t" r="r" b="b"/>
            <a:pathLst>
              <a:path w="1180236" h="299588">
                <a:moveTo>
                  <a:pt x="0" y="0"/>
                </a:moveTo>
                <a:lnTo>
                  <a:pt x="1180236" y="0"/>
                </a:lnTo>
                <a:lnTo>
                  <a:pt x="1180236" y="299588"/>
                </a:lnTo>
                <a:lnTo>
                  <a:pt x="0" y="299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F13D1B9-8CD1-51B3-4311-9FDACF12B1BD}"/>
              </a:ext>
            </a:extLst>
          </p:cNvPr>
          <p:cNvGrpSpPr/>
          <p:nvPr/>
        </p:nvGrpSpPr>
        <p:grpSpPr>
          <a:xfrm>
            <a:off x="0" y="6898005"/>
            <a:ext cx="9896299" cy="1046466"/>
            <a:chOff x="0" y="0"/>
            <a:chExt cx="3806278" cy="402488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ABCEF846-A5B6-8463-BCB6-084123AED32B}"/>
                </a:ext>
              </a:extLst>
            </p:cNvPr>
            <p:cNvSpPr/>
            <p:nvPr/>
          </p:nvSpPr>
          <p:spPr>
            <a:xfrm>
              <a:off x="0" y="0"/>
              <a:ext cx="3806278" cy="402488"/>
            </a:xfrm>
            <a:custGeom>
              <a:avLst/>
              <a:gdLst/>
              <a:ahLst/>
              <a:cxnLst/>
              <a:rect l="l" t="t" r="r" b="b"/>
              <a:pathLst>
                <a:path w="3806278" h="402488">
                  <a:moveTo>
                    <a:pt x="0" y="0"/>
                  </a:moveTo>
                  <a:lnTo>
                    <a:pt x="3806278" y="0"/>
                  </a:lnTo>
                  <a:lnTo>
                    <a:pt x="3806278" y="402488"/>
                  </a:lnTo>
                  <a:lnTo>
                    <a:pt x="0" y="402488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E7B11973-7B1B-83A5-6813-80CD90E6F406}"/>
                </a:ext>
              </a:extLst>
            </p:cNvPr>
            <p:cNvSpPr txBox="1"/>
            <p:nvPr/>
          </p:nvSpPr>
          <p:spPr>
            <a:xfrm>
              <a:off x="0" y="-28575"/>
              <a:ext cx="3806278" cy="431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2149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7637" y="2587540"/>
            <a:ext cx="4672638" cy="4887314"/>
          </a:xfrm>
          <a:custGeom>
            <a:avLst/>
            <a:gdLst/>
            <a:ahLst/>
            <a:cxnLst/>
            <a:rect l="l" t="t" r="r" b="b"/>
            <a:pathLst>
              <a:path w="4672638" h="4887314">
                <a:moveTo>
                  <a:pt x="0" y="0"/>
                </a:moveTo>
                <a:lnTo>
                  <a:pt x="4672638" y="0"/>
                </a:lnTo>
                <a:lnTo>
                  <a:pt x="4672638" y="4887314"/>
                </a:lnTo>
                <a:lnTo>
                  <a:pt x="0" y="4887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6843912" y="0"/>
            <a:ext cx="4203008" cy="4541561"/>
          </a:xfrm>
          <a:custGeom>
            <a:avLst/>
            <a:gdLst/>
            <a:ahLst/>
            <a:cxnLst/>
            <a:rect l="l" t="t" r="r" b="b"/>
            <a:pathLst>
              <a:path w="4203008" h="4541561">
                <a:moveTo>
                  <a:pt x="4203008" y="0"/>
                </a:moveTo>
                <a:lnTo>
                  <a:pt x="0" y="0"/>
                </a:lnTo>
                <a:lnTo>
                  <a:pt x="0" y="4541561"/>
                </a:lnTo>
                <a:lnTo>
                  <a:pt x="4203008" y="4541561"/>
                </a:lnTo>
                <a:lnTo>
                  <a:pt x="420300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70864" y="3084903"/>
            <a:ext cx="5402766" cy="1259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54"/>
              </a:lnSpc>
            </a:pPr>
            <a:r>
              <a:rPr lang="en-US" sz="8212" dirty="0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THANK YOU</a:t>
            </a:r>
          </a:p>
        </p:txBody>
      </p:sp>
      <p:sp>
        <p:nvSpPr>
          <p:cNvPr id="11" name="Freeform 11"/>
          <p:cNvSpPr/>
          <p:nvPr/>
        </p:nvSpPr>
        <p:spPr>
          <a:xfrm>
            <a:off x="-74518" y="5638536"/>
            <a:ext cx="4146765" cy="2254332"/>
          </a:xfrm>
          <a:custGeom>
            <a:avLst/>
            <a:gdLst/>
            <a:ahLst/>
            <a:cxnLst/>
            <a:rect l="l" t="t" r="r" b="b"/>
            <a:pathLst>
              <a:path w="4146765" h="2254332">
                <a:moveTo>
                  <a:pt x="0" y="0"/>
                </a:moveTo>
                <a:lnTo>
                  <a:pt x="4146766" y="0"/>
                </a:lnTo>
                <a:lnTo>
                  <a:pt x="4146766" y="2254332"/>
                </a:lnTo>
                <a:lnTo>
                  <a:pt x="0" y="22543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0"/>
            <a:ext cx="846317" cy="625661"/>
            <a:chOff x="0" y="0"/>
            <a:chExt cx="325507" cy="2406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5507" cy="240639"/>
            </a:xfrm>
            <a:custGeom>
              <a:avLst/>
              <a:gdLst/>
              <a:ahLst/>
              <a:cxnLst/>
              <a:rect l="l" t="t" r="r" b="b"/>
              <a:pathLst>
                <a:path w="325507" h="240639">
                  <a:moveTo>
                    <a:pt x="0" y="0"/>
                  </a:moveTo>
                  <a:lnTo>
                    <a:pt x="325507" y="0"/>
                  </a:lnTo>
                  <a:lnTo>
                    <a:pt x="325507" y="240639"/>
                  </a:lnTo>
                  <a:lnTo>
                    <a:pt x="0" y="240639"/>
                  </a:lnTo>
                  <a:close/>
                </a:path>
              </a:pathLst>
            </a:custGeom>
            <a:solidFill>
              <a:srgbClr val="DC5F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325507" cy="2692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7102" y="1002208"/>
            <a:ext cx="6948383" cy="598100"/>
            <a:chOff x="0" y="0"/>
            <a:chExt cx="2672461" cy="2300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72461" cy="230039"/>
            </a:xfrm>
            <a:custGeom>
              <a:avLst/>
              <a:gdLst/>
              <a:ahLst/>
              <a:cxnLst/>
              <a:rect l="l" t="t" r="r" b="b"/>
              <a:pathLst>
                <a:path w="2672461" h="230039">
                  <a:moveTo>
                    <a:pt x="0" y="0"/>
                  </a:moveTo>
                  <a:lnTo>
                    <a:pt x="2672461" y="0"/>
                  </a:lnTo>
                  <a:lnTo>
                    <a:pt x="2672461" y="230039"/>
                  </a:lnTo>
                  <a:lnTo>
                    <a:pt x="0" y="230039"/>
                  </a:lnTo>
                  <a:close/>
                </a:path>
              </a:pathLst>
            </a:custGeom>
            <a:solidFill>
              <a:srgbClr val="DC5F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672461" cy="258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7125386" y="807720"/>
            <a:ext cx="4023341" cy="5532094"/>
          </a:xfrm>
          <a:custGeom>
            <a:avLst/>
            <a:gdLst/>
            <a:ahLst/>
            <a:cxnLst/>
            <a:rect l="l" t="t" r="r" b="b"/>
            <a:pathLst>
              <a:path w="4023341" h="5532094">
                <a:moveTo>
                  <a:pt x="4023342" y="0"/>
                </a:moveTo>
                <a:lnTo>
                  <a:pt x="0" y="0"/>
                </a:lnTo>
                <a:lnTo>
                  <a:pt x="0" y="5532094"/>
                </a:lnTo>
                <a:lnTo>
                  <a:pt x="4023342" y="5532094"/>
                </a:lnTo>
                <a:lnTo>
                  <a:pt x="40233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7200" y="248609"/>
            <a:ext cx="6948383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17"/>
              </a:lnSpc>
            </a:pPr>
            <a:r>
              <a:rPr lang="en-US" sz="4264" dirty="0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Content ?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23348" y="2919218"/>
            <a:ext cx="5364726" cy="399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9"/>
              </a:lnSpc>
            </a:pPr>
            <a:r>
              <a:rPr lang="en-US" sz="2306" dirty="0">
                <a:solidFill>
                  <a:srgbClr val="E6E6E6"/>
                </a:solidFill>
                <a:latin typeface="Hero"/>
                <a:ea typeface="Hero"/>
                <a:cs typeface="Hero"/>
                <a:sym typeface="Hero"/>
              </a:rPr>
              <a:t>Purpose of Financial Statements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4287" y="2216760"/>
            <a:ext cx="4941104" cy="33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Searching 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4287" y="3027680"/>
            <a:ext cx="4564114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linear Search Or Sequential Search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4287" y="4243511"/>
            <a:ext cx="2859483" cy="33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8"/>
              </a:lnSpc>
            </a:pP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Binary Search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2023" y="5057901"/>
            <a:ext cx="3794377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Workshop Searching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2459" y="2213325"/>
            <a:ext cx="507953" cy="37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800" dirty="0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01.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2459" y="3020396"/>
            <a:ext cx="507953" cy="376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800" dirty="0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02.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2459" y="4237633"/>
            <a:ext cx="507953" cy="376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800" dirty="0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03.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0195" y="5052024"/>
            <a:ext cx="507953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800" dirty="0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04.</a:t>
            </a:r>
          </a:p>
        </p:txBody>
      </p:sp>
      <p:sp>
        <p:nvSpPr>
          <p:cNvPr id="16" name="Freeform 16"/>
          <p:cNvSpPr/>
          <p:nvPr/>
        </p:nvSpPr>
        <p:spPr>
          <a:xfrm>
            <a:off x="5587500" y="5040077"/>
            <a:ext cx="1180236" cy="299588"/>
          </a:xfrm>
          <a:custGeom>
            <a:avLst/>
            <a:gdLst/>
            <a:ahLst/>
            <a:cxnLst/>
            <a:rect l="l" t="t" r="r" b="b"/>
            <a:pathLst>
              <a:path w="1180236" h="299588">
                <a:moveTo>
                  <a:pt x="0" y="0"/>
                </a:moveTo>
                <a:lnTo>
                  <a:pt x="1180236" y="0"/>
                </a:lnTo>
                <a:lnTo>
                  <a:pt x="1180236" y="299588"/>
                </a:lnTo>
                <a:lnTo>
                  <a:pt x="0" y="299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0" y="6898005"/>
            <a:ext cx="9896299" cy="1046466"/>
            <a:chOff x="0" y="0"/>
            <a:chExt cx="3806278" cy="4024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06278" cy="402488"/>
            </a:xfrm>
            <a:custGeom>
              <a:avLst/>
              <a:gdLst/>
              <a:ahLst/>
              <a:cxnLst/>
              <a:rect l="l" t="t" r="r" b="b"/>
              <a:pathLst>
                <a:path w="3806278" h="402488">
                  <a:moveTo>
                    <a:pt x="0" y="0"/>
                  </a:moveTo>
                  <a:lnTo>
                    <a:pt x="3806278" y="0"/>
                  </a:lnTo>
                  <a:lnTo>
                    <a:pt x="3806278" y="402488"/>
                  </a:lnTo>
                  <a:lnTo>
                    <a:pt x="0" y="402488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3806278" cy="431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7391400" y="4419600"/>
            <a:ext cx="3555392" cy="4816418"/>
          </a:xfrm>
          <a:custGeom>
            <a:avLst/>
            <a:gdLst/>
            <a:ahLst/>
            <a:cxnLst/>
            <a:rect l="l" t="t" r="r" b="b"/>
            <a:pathLst>
              <a:path w="3555392" h="4816418">
                <a:moveTo>
                  <a:pt x="0" y="0"/>
                </a:moveTo>
                <a:lnTo>
                  <a:pt x="3555392" y="0"/>
                </a:lnTo>
                <a:lnTo>
                  <a:pt x="3555392" y="4816418"/>
                </a:lnTo>
                <a:lnTo>
                  <a:pt x="0" y="48164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39724" y="373842"/>
            <a:ext cx="7207754" cy="61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7"/>
              </a:lnSpc>
            </a:pPr>
            <a:r>
              <a:rPr lang="en-US" sz="4039" dirty="0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Search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5696" y="1692604"/>
            <a:ext cx="8153400" cy="3016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	การค้นหาในภาษา </a:t>
            </a: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C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คือ การตรวจสอบองค์ประกอบใน </a:t>
            </a: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element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จากโครงสร้างข้อมูลใด ๆ ที่เก็บข้อมูลไว้  เช่น การค้นหาตำแหน่ง การค้นหาค่า เป็นต้น </a:t>
            </a:r>
          </a:p>
          <a:p>
            <a:pPr algn="l"/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	โดยทั่วไปจะมีอัลกอริทึมสำหรับการค้นหาหลายรูปแบบ</a:t>
            </a: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เช่น</a:t>
            </a:r>
          </a:p>
          <a:p>
            <a:pPr marL="1828800" lvl="3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Linear Search / Sequential Search</a:t>
            </a:r>
          </a:p>
          <a:p>
            <a:pPr marL="1828800" lvl="3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Binary Search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33601" y="947920"/>
            <a:ext cx="7620000" cy="200138"/>
            <a:chOff x="0" y="0"/>
            <a:chExt cx="3806278" cy="838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806278" cy="83879"/>
            </a:xfrm>
            <a:custGeom>
              <a:avLst/>
              <a:gdLst/>
              <a:ahLst/>
              <a:cxnLst/>
              <a:rect l="l" t="t" r="r" b="b"/>
              <a:pathLst>
                <a:path w="3806278" h="83879">
                  <a:moveTo>
                    <a:pt x="0" y="0"/>
                  </a:moveTo>
                  <a:lnTo>
                    <a:pt x="3806278" y="0"/>
                  </a:lnTo>
                  <a:lnTo>
                    <a:pt x="3806278" y="83879"/>
                  </a:lnTo>
                  <a:lnTo>
                    <a:pt x="0" y="83879"/>
                  </a:lnTo>
                  <a:close/>
                </a:path>
              </a:pathLst>
            </a:custGeom>
            <a:solidFill>
              <a:srgbClr val="DC5F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3806278" cy="112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9070679" y="1213339"/>
            <a:ext cx="709717" cy="180152"/>
          </a:xfrm>
          <a:custGeom>
            <a:avLst/>
            <a:gdLst/>
            <a:ahLst/>
            <a:cxnLst/>
            <a:rect l="l" t="t" r="r" b="b"/>
            <a:pathLst>
              <a:path w="709717" h="180152">
                <a:moveTo>
                  <a:pt x="0" y="0"/>
                </a:moveTo>
                <a:lnTo>
                  <a:pt x="709717" y="0"/>
                </a:lnTo>
                <a:lnTo>
                  <a:pt x="709717" y="180153"/>
                </a:lnTo>
                <a:lnTo>
                  <a:pt x="0" y="180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533400" y="618388"/>
            <a:ext cx="1684147" cy="753212"/>
            <a:chOff x="0" y="0"/>
            <a:chExt cx="908692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8692" cy="406400"/>
            </a:xfrm>
            <a:custGeom>
              <a:avLst/>
              <a:gdLst/>
              <a:ahLst/>
              <a:cxnLst/>
              <a:rect l="l" t="t" r="r" b="b"/>
              <a:pathLst>
                <a:path w="908692" h="406400">
                  <a:moveTo>
                    <a:pt x="165490" y="0"/>
                  </a:moveTo>
                  <a:lnTo>
                    <a:pt x="743202" y="0"/>
                  </a:lnTo>
                  <a:cubicBezTo>
                    <a:pt x="787093" y="0"/>
                    <a:pt x="829186" y="17435"/>
                    <a:pt x="860221" y="48471"/>
                  </a:cubicBezTo>
                  <a:cubicBezTo>
                    <a:pt x="891256" y="79506"/>
                    <a:pt x="908692" y="121599"/>
                    <a:pt x="908692" y="165490"/>
                  </a:cubicBezTo>
                  <a:lnTo>
                    <a:pt x="908692" y="240910"/>
                  </a:lnTo>
                  <a:cubicBezTo>
                    <a:pt x="908692" y="284801"/>
                    <a:pt x="891256" y="326894"/>
                    <a:pt x="860221" y="357929"/>
                  </a:cubicBezTo>
                  <a:cubicBezTo>
                    <a:pt x="829186" y="388965"/>
                    <a:pt x="787093" y="406400"/>
                    <a:pt x="743202" y="406400"/>
                  </a:cubicBezTo>
                  <a:lnTo>
                    <a:pt x="165490" y="406400"/>
                  </a:lnTo>
                  <a:cubicBezTo>
                    <a:pt x="121599" y="406400"/>
                    <a:pt x="79506" y="388965"/>
                    <a:pt x="48471" y="357929"/>
                  </a:cubicBezTo>
                  <a:cubicBezTo>
                    <a:pt x="17435" y="326894"/>
                    <a:pt x="0" y="284801"/>
                    <a:pt x="0" y="240910"/>
                  </a:cubicBezTo>
                  <a:lnTo>
                    <a:pt x="0" y="165490"/>
                  </a:lnTo>
                  <a:cubicBezTo>
                    <a:pt x="0" y="121599"/>
                    <a:pt x="17435" y="79506"/>
                    <a:pt x="48471" y="48471"/>
                  </a:cubicBezTo>
                  <a:cubicBezTo>
                    <a:pt x="79506" y="17435"/>
                    <a:pt x="121599" y="0"/>
                    <a:pt x="165490" y="0"/>
                  </a:cubicBezTo>
                  <a:close/>
                </a:path>
              </a:pathLst>
            </a:custGeom>
            <a:solidFill>
              <a:srgbClr val="373A4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08692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4133" y="214921"/>
            <a:ext cx="1439533" cy="755372"/>
            <a:chOff x="0" y="0"/>
            <a:chExt cx="1093832" cy="11310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3832" cy="1131015"/>
            </a:xfrm>
            <a:custGeom>
              <a:avLst/>
              <a:gdLst/>
              <a:ahLst/>
              <a:cxnLst/>
              <a:rect l="l" t="t" r="r" b="b"/>
              <a:pathLst>
                <a:path w="1093832" h="1131015">
                  <a:moveTo>
                    <a:pt x="137479" y="0"/>
                  </a:moveTo>
                  <a:lnTo>
                    <a:pt x="956353" y="0"/>
                  </a:lnTo>
                  <a:cubicBezTo>
                    <a:pt x="992815" y="0"/>
                    <a:pt x="1027783" y="14484"/>
                    <a:pt x="1053566" y="40267"/>
                  </a:cubicBezTo>
                  <a:cubicBezTo>
                    <a:pt x="1079348" y="66049"/>
                    <a:pt x="1093832" y="101017"/>
                    <a:pt x="1093832" y="137479"/>
                  </a:cubicBezTo>
                  <a:lnTo>
                    <a:pt x="1093832" y="993535"/>
                  </a:lnTo>
                  <a:cubicBezTo>
                    <a:pt x="1093832" y="1069463"/>
                    <a:pt x="1032281" y="1131015"/>
                    <a:pt x="956353" y="1131015"/>
                  </a:cubicBezTo>
                  <a:lnTo>
                    <a:pt x="137479" y="1131015"/>
                  </a:lnTo>
                  <a:cubicBezTo>
                    <a:pt x="101017" y="1131015"/>
                    <a:pt x="66049" y="1116530"/>
                    <a:pt x="40267" y="1090748"/>
                  </a:cubicBezTo>
                  <a:cubicBezTo>
                    <a:pt x="14484" y="1064966"/>
                    <a:pt x="0" y="1029997"/>
                    <a:pt x="0" y="993535"/>
                  </a:cubicBezTo>
                  <a:lnTo>
                    <a:pt x="0" y="137479"/>
                  </a:lnTo>
                  <a:cubicBezTo>
                    <a:pt x="0" y="101017"/>
                    <a:pt x="14484" y="66049"/>
                    <a:pt x="40267" y="40267"/>
                  </a:cubicBezTo>
                  <a:cubicBezTo>
                    <a:pt x="66049" y="14484"/>
                    <a:pt x="101017" y="0"/>
                    <a:pt x="137479" y="0"/>
                  </a:cubicBezTo>
                  <a:close/>
                </a:path>
              </a:pathLst>
            </a:custGeom>
            <a:solidFill>
              <a:srgbClr val="373A4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093832" cy="1159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20053" y="6753799"/>
            <a:ext cx="10304179" cy="561401"/>
            <a:chOff x="0" y="0"/>
            <a:chExt cx="3963155" cy="2159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63155" cy="215924"/>
            </a:xfrm>
            <a:custGeom>
              <a:avLst/>
              <a:gdLst/>
              <a:ahLst/>
              <a:cxnLst/>
              <a:rect l="l" t="t" r="r" b="b"/>
              <a:pathLst>
                <a:path w="3963155" h="215924">
                  <a:moveTo>
                    <a:pt x="0" y="0"/>
                  </a:moveTo>
                  <a:lnTo>
                    <a:pt x="3963155" y="0"/>
                  </a:lnTo>
                  <a:lnTo>
                    <a:pt x="3963155" y="215924"/>
                  </a:lnTo>
                  <a:lnTo>
                    <a:pt x="0" y="215924"/>
                  </a:lnTo>
                  <a:close/>
                </a:path>
              </a:pathLst>
            </a:custGeom>
            <a:solidFill>
              <a:srgbClr val="373A4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963155" cy="244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1540845">
            <a:off x="-1043773" y="4953390"/>
            <a:ext cx="2389488" cy="2760963"/>
          </a:xfrm>
          <a:custGeom>
            <a:avLst/>
            <a:gdLst/>
            <a:ahLst/>
            <a:cxnLst/>
            <a:rect l="l" t="t" r="r" b="b"/>
            <a:pathLst>
              <a:path w="2389488" h="2760963">
                <a:moveTo>
                  <a:pt x="0" y="0"/>
                </a:moveTo>
                <a:lnTo>
                  <a:pt x="2389488" y="0"/>
                </a:lnTo>
                <a:lnTo>
                  <a:pt x="2389488" y="2760964"/>
                </a:lnTo>
                <a:lnTo>
                  <a:pt x="0" y="2760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9330441" y="0"/>
            <a:ext cx="846317" cy="2045028"/>
            <a:chOff x="0" y="0"/>
            <a:chExt cx="325507" cy="78655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5507" cy="786551"/>
            </a:xfrm>
            <a:custGeom>
              <a:avLst/>
              <a:gdLst/>
              <a:ahLst/>
              <a:cxnLst/>
              <a:rect l="l" t="t" r="r" b="b"/>
              <a:pathLst>
                <a:path w="325507" h="786551">
                  <a:moveTo>
                    <a:pt x="0" y="0"/>
                  </a:moveTo>
                  <a:lnTo>
                    <a:pt x="325507" y="0"/>
                  </a:lnTo>
                  <a:lnTo>
                    <a:pt x="325507" y="786551"/>
                  </a:lnTo>
                  <a:lnTo>
                    <a:pt x="0" y="786551"/>
                  </a:lnTo>
                  <a:close/>
                </a:path>
              </a:pathLst>
            </a:custGeom>
            <a:solidFill>
              <a:srgbClr val="DC5F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325507" cy="81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6" name="Group 18">
            <a:extLst>
              <a:ext uri="{FF2B5EF4-FFF2-40B4-BE49-F238E27FC236}">
                <a16:creationId xmlns:a16="http://schemas.microsoft.com/office/drawing/2014/main" id="{DB7C6A59-DC87-112D-E4BC-839F0ED2B3B5}"/>
              </a:ext>
            </a:extLst>
          </p:cNvPr>
          <p:cNvGrpSpPr/>
          <p:nvPr/>
        </p:nvGrpSpPr>
        <p:grpSpPr>
          <a:xfrm>
            <a:off x="1502082" y="725389"/>
            <a:ext cx="8099117" cy="115466"/>
            <a:chOff x="0" y="0"/>
            <a:chExt cx="3806278" cy="83879"/>
          </a:xfrm>
        </p:grpSpPr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F333BF9-BC19-319A-D57D-BEDD7468DD28}"/>
                </a:ext>
              </a:extLst>
            </p:cNvPr>
            <p:cNvSpPr/>
            <p:nvPr/>
          </p:nvSpPr>
          <p:spPr>
            <a:xfrm>
              <a:off x="0" y="0"/>
              <a:ext cx="3806278" cy="83879"/>
            </a:xfrm>
            <a:custGeom>
              <a:avLst/>
              <a:gdLst/>
              <a:ahLst/>
              <a:cxnLst/>
              <a:rect l="l" t="t" r="r" b="b"/>
              <a:pathLst>
                <a:path w="3806278" h="83879">
                  <a:moveTo>
                    <a:pt x="0" y="0"/>
                  </a:moveTo>
                  <a:lnTo>
                    <a:pt x="3806278" y="0"/>
                  </a:lnTo>
                  <a:lnTo>
                    <a:pt x="3806278" y="83879"/>
                  </a:lnTo>
                  <a:lnTo>
                    <a:pt x="0" y="83879"/>
                  </a:lnTo>
                  <a:close/>
                </a:path>
              </a:pathLst>
            </a:custGeom>
            <a:solidFill>
              <a:srgbClr val="DC5F00"/>
            </a:solidFill>
          </p:spPr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B7F0DD00-06B9-78E9-A9F4-67B58A3861B3}"/>
                </a:ext>
              </a:extLst>
            </p:cNvPr>
            <p:cNvSpPr txBox="1"/>
            <p:nvPr/>
          </p:nvSpPr>
          <p:spPr>
            <a:xfrm>
              <a:off x="0" y="-28575"/>
              <a:ext cx="3806278" cy="112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9" name="TextBox 7">
            <a:extLst>
              <a:ext uri="{FF2B5EF4-FFF2-40B4-BE49-F238E27FC236}">
                <a16:creationId xmlns:a16="http://schemas.microsoft.com/office/drawing/2014/main" id="{E937D2B7-55F3-F1F1-335D-493C9A8693F6}"/>
              </a:ext>
            </a:extLst>
          </p:cNvPr>
          <p:cNvSpPr txBox="1"/>
          <p:nvPr/>
        </p:nvSpPr>
        <p:spPr>
          <a:xfrm>
            <a:off x="1479830" y="193550"/>
            <a:ext cx="8273769" cy="53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47"/>
              </a:lnSpc>
            </a:pPr>
            <a:r>
              <a:rPr lang="en-US" sz="3600" dirty="0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Linear Search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D5CB05EC-74F2-B296-2149-2EE0E8092F52}"/>
              </a:ext>
            </a:extLst>
          </p:cNvPr>
          <p:cNvSpPr txBox="1"/>
          <p:nvPr/>
        </p:nvSpPr>
        <p:spPr>
          <a:xfrm>
            <a:off x="800100" y="1570810"/>
            <a:ext cx="81534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	</a:t>
            </a: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Linear Search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หรือ เรียกอีกแบบว่า </a:t>
            </a: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Sequential Search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เป็นอัลกอริทึมการค้นหา </a:t>
            </a: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element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ที่ต้องการ ในชุดข้อมูลที่มีอยู่ โดยจะมีการเปรียบเทียบ</a:t>
            </a: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 element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ทีละค่า กับค่าเป้าหมายที่ต้องการค้นหา และส่งข้อมูลกลับเป็นตำแหน่งของ </a:t>
            </a: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element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นั้นๆ </a:t>
            </a:r>
            <a:endParaRPr lang="en-US" sz="2800" dirty="0">
              <a:solidFill>
                <a:srgbClr val="545454"/>
              </a:solidFill>
              <a:latin typeface="Hero"/>
              <a:ea typeface="Hero"/>
              <a:cs typeface="Hero"/>
              <a:sym typeface="He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10F88-4EEE-368E-A8A2-8D8DDE8F9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17C96F2-A4B6-548D-80A5-30544070BCD4}"/>
              </a:ext>
            </a:extLst>
          </p:cNvPr>
          <p:cNvGrpSpPr/>
          <p:nvPr/>
        </p:nvGrpSpPr>
        <p:grpSpPr>
          <a:xfrm>
            <a:off x="-144133" y="214921"/>
            <a:ext cx="1439533" cy="755372"/>
            <a:chOff x="0" y="0"/>
            <a:chExt cx="1093832" cy="11310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E4DB75-9EC3-4D6A-85ED-635B1CD8E42A}"/>
                </a:ext>
              </a:extLst>
            </p:cNvPr>
            <p:cNvSpPr/>
            <p:nvPr/>
          </p:nvSpPr>
          <p:spPr>
            <a:xfrm>
              <a:off x="0" y="0"/>
              <a:ext cx="1093832" cy="1131015"/>
            </a:xfrm>
            <a:custGeom>
              <a:avLst/>
              <a:gdLst/>
              <a:ahLst/>
              <a:cxnLst/>
              <a:rect l="l" t="t" r="r" b="b"/>
              <a:pathLst>
                <a:path w="1093832" h="1131015">
                  <a:moveTo>
                    <a:pt x="137479" y="0"/>
                  </a:moveTo>
                  <a:lnTo>
                    <a:pt x="956353" y="0"/>
                  </a:lnTo>
                  <a:cubicBezTo>
                    <a:pt x="992815" y="0"/>
                    <a:pt x="1027783" y="14484"/>
                    <a:pt x="1053566" y="40267"/>
                  </a:cubicBezTo>
                  <a:cubicBezTo>
                    <a:pt x="1079348" y="66049"/>
                    <a:pt x="1093832" y="101017"/>
                    <a:pt x="1093832" y="137479"/>
                  </a:cubicBezTo>
                  <a:lnTo>
                    <a:pt x="1093832" y="993535"/>
                  </a:lnTo>
                  <a:cubicBezTo>
                    <a:pt x="1093832" y="1069463"/>
                    <a:pt x="1032281" y="1131015"/>
                    <a:pt x="956353" y="1131015"/>
                  </a:cubicBezTo>
                  <a:lnTo>
                    <a:pt x="137479" y="1131015"/>
                  </a:lnTo>
                  <a:cubicBezTo>
                    <a:pt x="101017" y="1131015"/>
                    <a:pt x="66049" y="1116530"/>
                    <a:pt x="40267" y="1090748"/>
                  </a:cubicBezTo>
                  <a:cubicBezTo>
                    <a:pt x="14484" y="1064966"/>
                    <a:pt x="0" y="1029997"/>
                    <a:pt x="0" y="993535"/>
                  </a:cubicBezTo>
                  <a:lnTo>
                    <a:pt x="0" y="137479"/>
                  </a:lnTo>
                  <a:cubicBezTo>
                    <a:pt x="0" y="101017"/>
                    <a:pt x="14484" y="66049"/>
                    <a:pt x="40267" y="40267"/>
                  </a:cubicBezTo>
                  <a:cubicBezTo>
                    <a:pt x="66049" y="14484"/>
                    <a:pt x="101017" y="0"/>
                    <a:pt x="137479" y="0"/>
                  </a:cubicBezTo>
                  <a:close/>
                </a:path>
              </a:pathLst>
            </a:custGeom>
            <a:solidFill>
              <a:srgbClr val="373A4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7775ACC-64E8-46AA-658A-0B539457FCD4}"/>
                </a:ext>
              </a:extLst>
            </p:cNvPr>
            <p:cNvSpPr txBox="1"/>
            <p:nvPr/>
          </p:nvSpPr>
          <p:spPr>
            <a:xfrm>
              <a:off x="0" y="-28575"/>
              <a:ext cx="1093832" cy="1159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6515963-7968-D3AE-B271-C124F84A7396}"/>
              </a:ext>
            </a:extLst>
          </p:cNvPr>
          <p:cNvGrpSpPr/>
          <p:nvPr/>
        </p:nvGrpSpPr>
        <p:grpSpPr>
          <a:xfrm>
            <a:off x="-320053" y="6753799"/>
            <a:ext cx="10304179" cy="561401"/>
            <a:chOff x="0" y="0"/>
            <a:chExt cx="3963155" cy="21592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407E45F-0A43-2434-4E79-FBCD0B531789}"/>
                </a:ext>
              </a:extLst>
            </p:cNvPr>
            <p:cNvSpPr/>
            <p:nvPr/>
          </p:nvSpPr>
          <p:spPr>
            <a:xfrm>
              <a:off x="0" y="0"/>
              <a:ext cx="3963155" cy="215924"/>
            </a:xfrm>
            <a:custGeom>
              <a:avLst/>
              <a:gdLst/>
              <a:ahLst/>
              <a:cxnLst/>
              <a:rect l="l" t="t" r="r" b="b"/>
              <a:pathLst>
                <a:path w="3963155" h="215924">
                  <a:moveTo>
                    <a:pt x="0" y="0"/>
                  </a:moveTo>
                  <a:lnTo>
                    <a:pt x="3963155" y="0"/>
                  </a:lnTo>
                  <a:lnTo>
                    <a:pt x="3963155" y="215924"/>
                  </a:lnTo>
                  <a:lnTo>
                    <a:pt x="0" y="215924"/>
                  </a:lnTo>
                  <a:close/>
                </a:path>
              </a:pathLst>
            </a:custGeom>
            <a:solidFill>
              <a:srgbClr val="373A40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1D33575E-972F-DA04-8454-1A5A0E2785DE}"/>
                </a:ext>
              </a:extLst>
            </p:cNvPr>
            <p:cNvSpPr txBox="1"/>
            <p:nvPr/>
          </p:nvSpPr>
          <p:spPr>
            <a:xfrm>
              <a:off x="0" y="-28575"/>
              <a:ext cx="3963155" cy="244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F58BD522-1D72-9778-0C3F-2401AC08BFE0}"/>
              </a:ext>
            </a:extLst>
          </p:cNvPr>
          <p:cNvSpPr/>
          <p:nvPr/>
        </p:nvSpPr>
        <p:spPr>
          <a:xfrm rot="-1540845">
            <a:off x="-1043773" y="4953390"/>
            <a:ext cx="2389488" cy="2760963"/>
          </a:xfrm>
          <a:custGeom>
            <a:avLst/>
            <a:gdLst/>
            <a:ahLst/>
            <a:cxnLst/>
            <a:rect l="l" t="t" r="r" b="b"/>
            <a:pathLst>
              <a:path w="2389488" h="2760963">
                <a:moveTo>
                  <a:pt x="0" y="0"/>
                </a:moveTo>
                <a:lnTo>
                  <a:pt x="2389488" y="0"/>
                </a:lnTo>
                <a:lnTo>
                  <a:pt x="2389488" y="2760964"/>
                </a:lnTo>
                <a:lnTo>
                  <a:pt x="0" y="276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E2DD6319-5449-F1EE-E744-42DB7C1AC3B1}"/>
              </a:ext>
            </a:extLst>
          </p:cNvPr>
          <p:cNvGrpSpPr/>
          <p:nvPr/>
        </p:nvGrpSpPr>
        <p:grpSpPr>
          <a:xfrm>
            <a:off x="9330441" y="0"/>
            <a:ext cx="846317" cy="2045028"/>
            <a:chOff x="0" y="0"/>
            <a:chExt cx="325507" cy="786551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5A09D43-86A9-3B25-6581-E000CA5EA222}"/>
                </a:ext>
              </a:extLst>
            </p:cNvPr>
            <p:cNvSpPr/>
            <p:nvPr/>
          </p:nvSpPr>
          <p:spPr>
            <a:xfrm>
              <a:off x="0" y="0"/>
              <a:ext cx="325507" cy="786551"/>
            </a:xfrm>
            <a:custGeom>
              <a:avLst/>
              <a:gdLst/>
              <a:ahLst/>
              <a:cxnLst/>
              <a:rect l="l" t="t" r="r" b="b"/>
              <a:pathLst>
                <a:path w="325507" h="786551">
                  <a:moveTo>
                    <a:pt x="0" y="0"/>
                  </a:moveTo>
                  <a:lnTo>
                    <a:pt x="325507" y="0"/>
                  </a:lnTo>
                  <a:lnTo>
                    <a:pt x="325507" y="786551"/>
                  </a:lnTo>
                  <a:lnTo>
                    <a:pt x="0" y="786551"/>
                  </a:lnTo>
                  <a:close/>
                </a:path>
              </a:pathLst>
            </a:custGeom>
            <a:solidFill>
              <a:srgbClr val="DC5F00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244EE572-F598-23A7-77D0-ABAE3E67DB1F}"/>
                </a:ext>
              </a:extLst>
            </p:cNvPr>
            <p:cNvSpPr txBox="1"/>
            <p:nvPr/>
          </p:nvSpPr>
          <p:spPr>
            <a:xfrm>
              <a:off x="0" y="-28575"/>
              <a:ext cx="325507" cy="81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6" name="Group 18">
            <a:extLst>
              <a:ext uri="{FF2B5EF4-FFF2-40B4-BE49-F238E27FC236}">
                <a16:creationId xmlns:a16="http://schemas.microsoft.com/office/drawing/2014/main" id="{E0A893AC-32EB-32B3-E190-C87E41BAE313}"/>
              </a:ext>
            </a:extLst>
          </p:cNvPr>
          <p:cNvGrpSpPr/>
          <p:nvPr/>
        </p:nvGrpSpPr>
        <p:grpSpPr>
          <a:xfrm>
            <a:off x="1502082" y="725389"/>
            <a:ext cx="8099117" cy="115466"/>
            <a:chOff x="0" y="0"/>
            <a:chExt cx="3806278" cy="83879"/>
          </a:xfrm>
        </p:grpSpPr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44CE5A07-8C93-E6D3-D7D4-3A7ED61BD3DF}"/>
                </a:ext>
              </a:extLst>
            </p:cNvPr>
            <p:cNvSpPr/>
            <p:nvPr/>
          </p:nvSpPr>
          <p:spPr>
            <a:xfrm>
              <a:off x="0" y="0"/>
              <a:ext cx="3806278" cy="83879"/>
            </a:xfrm>
            <a:custGeom>
              <a:avLst/>
              <a:gdLst/>
              <a:ahLst/>
              <a:cxnLst/>
              <a:rect l="l" t="t" r="r" b="b"/>
              <a:pathLst>
                <a:path w="3806278" h="83879">
                  <a:moveTo>
                    <a:pt x="0" y="0"/>
                  </a:moveTo>
                  <a:lnTo>
                    <a:pt x="3806278" y="0"/>
                  </a:lnTo>
                  <a:lnTo>
                    <a:pt x="3806278" y="83879"/>
                  </a:lnTo>
                  <a:lnTo>
                    <a:pt x="0" y="83879"/>
                  </a:lnTo>
                  <a:close/>
                </a:path>
              </a:pathLst>
            </a:custGeom>
            <a:solidFill>
              <a:srgbClr val="DC5F00"/>
            </a:solidFill>
          </p:spPr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E540AB4A-5651-940A-C36C-D8923A43E8AB}"/>
                </a:ext>
              </a:extLst>
            </p:cNvPr>
            <p:cNvSpPr txBox="1"/>
            <p:nvPr/>
          </p:nvSpPr>
          <p:spPr>
            <a:xfrm>
              <a:off x="0" y="-28575"/>
              <a:ext cx="3806278" cy="112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9" name="TextBox 7">
            <a:extLst>
              <a:ext uri="{FF2B5EF4-FFF2-40B4-BE49-F238E27FC236}">
                <a16:creationId xmlns:a16="http://schemas.microsoft.com/office/drawing/2014/main" id="{978FEBD1-A655-DBB0-2FC7-B15373841179}"/>
              </a:ext>
            </a:extLst>
          </p:cNvPr>
          <p:cNvSpPr txBox="1"/>
          <p:nvPr/>
        </p:nvSpPr>
        <p:spPr>
          <a:xfrm>
            <a:off x="1479830" y="193550"/>
            <a:ext cx="8273769" cy="53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47"/>
              </a:lnSpc>
            </a:pPr>
            <a:r>
              <a:rPr lang="en-US" sz="3600" dirty="0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Linear Search</a:t>
            </a:r>
          </a:p>
        </p:txBody>
      </p:sp>
      <p:pic>
        <p:nvPicPr>
          <p:cNvPr id="10" name="Linear Search Algorithm Animation">
            <a:hlinkClick r:id="" action="ppaction://media"/>
            <a:extLst>
              <a:ext uri="{FF2B5EF4-FFF2-40B4-BE49-F238E27FC236}">
                <a16:creationId xmlns:a16="http://schemas.microsoft.com/office/drawing/2014/main" id="{5947E7C4-29D9-0518-E8F8-76B31E7FCF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1143000"/>
            <a:ext cx="94488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9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3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D60CB-7097-5CF0-2356-BD6A82383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F911B03-5463-2476-DC33-F4CD05256567}"/>
              </a:ext>
            </a:extLst>
          </p:cNvPr>
          <p:cNvGrpSpPr/>
          <p:nvPr/>
        </p:nvGrpSpPr>
        <p:grpSpPr>
          <a:xfrm>
            <a:off x="-144133" y="214921"/>
            <a:ext cx="1439533" cy="755372"/>
            <a:chOff x="0" y="0"/>
            <a:chExt cx="1093832" cy="11310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997C9A0-8E50-1A31-497B-A30A8BC2853F}"/>
                </a:ext>
              </a:extLst>
            </p:cNvPr>
            <p:cNvSpPr/>
            <p:nvPr/>
          </p:nvSpPr>
          <p:spPr>
            <a:xfrm>
              <a:off x="0" y="0"/>
              <a:ext cx="1093832" cy="1131015"/>
            </a:xfrm>
            <a:custGeom>
              <a:avLst/>
              <a:gdLst/>
              <a:ahLst/>
              <a:cxnLst/>
              <a:rect l="l" t="t" r="r" b="b"/>
              <a:pathLst>
                <a:path w="1093832" h="1131015">
                  <a:moveTo>
                    <a:pt x="137479" y="0"/>
                  </a:moveTo>
                  <a:lnTo>
                    <a:pt x="956353" y="0"/>
                  </a:lnTo>
                  <a:cubicBezTo>
                    <a:pt x="992815" y="0"/>
                    <a:pt x="1027783" y="14484"/>
                    <a:pt x="1053566" y="40267"/>
                  </a:cubicBezTo>
                  <a:cubicBezTo>
                    <a:pt x="1079348" y="66049"/>
                    <a:pt x="1093832" y="101017"/>
                    <a:pt x="1093832" y="137479"/>
                  </a:cubicBezTo>
                  <a:lnTo>
                    <a:pt x="1093832" y="993535"/>
                  </a:lnTo>
                  <a:cubicBezTo>
                    <a:pt x="1093832" y="1069463"/>
                    <a:pt x="1032281" y="1131015"/>
                    <a:pt x="956353" y="1131015"/>
                  </a:cubicBezTo>
                  <a:lnTo>
                    <a:pt x="137479" y="1131015"/>
                  </a:lnTo>
                  <a:cubicBezTo>
                    <a:pt x="101017" y="1131015"/>
                    <a:pt x="66049" y="1116530"/>
                    <a:pt x="40267" y="1090748"/>
                  </a:cubicBezTo>
                  <a:cubicBezTo>
                    <a:pt x="14484" y="1064966"/>
                    <a:pt x="0" y="1029997"/>
                    <a:pt x="0" y="993535"/>
                  </a:cubicBezTo>
                  <a:lnTo>
                    <a:pt x="0" y="137479"/>
                  </a:lnTo>
                  <a:cubicBezTo>
                    <a:pt x="0" y="101017"/>
                    <a:pt x="14484" y="66049"/>
                    <a:pt x="40267" y="40267"/>
                  </a:cubicBezTo>
                  <a:cubicBezTo>
                    <a:pt x="66049" y="14484"/>
                    <a:pt x="101017" y="0"/>
                    <a:pt x="137479" y="0"/>
                  </a:cubicBezTo>
                  <a:close/>
                </a:path>
              </a:pathLst>
            </a:custGeom>
            <a:solidFill>
              <a:srgbClr val="373A4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CA87AEE-CD3F-1371-BF06-AE7A74A39927}"/>
                </a:ext>
              </a:extLst>
            </p:cNvPr>
            <p:cNvSpPr txBox="1"/>
            <p:nvPr/>
          </p:nvSpPr>
          <p:spPr>
            <a:xfrm>
              <a:off x="0" y="-28575"/>
              <a:ext cx="1093832" cy="1159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6B49BDC-3A3E-28A6-D0F5-B8F14CF06DA2}"/>
              </a:ext>
            </a:extLst>
          </p:cNvPr>
          <p:cNvGrpSpPr/>
          <p:nvPr/>
        </p:nvGrpSpPr>
        <p:grpSpPr>
          <a:xfrm>
            <a:off x="-320053" y="6753799"/>
            <a:ext cx="10304179" cy="561401"/>
            <a:chOff x="0" y="0"/>
            <a:chExt cx="3963155" cy="21592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F70F4A6-6EAB-CC64-8021-D3FE72D3C4DF}"/>
                </a:ext>
              </a:extLst>
            </p:cNvPr>
            <p:cNvSpPr/>
            <p:nvPr/>
          </p:nvSpPr>
          <p:spPr>
            <a:xfrm>
              <a:off x="0" y="0"/>
              <a:ext cx="3963155" cy="215924"/>
            </a:xfrm>
            <a:custGeom>
              <a:avLst/>
              <a:gdLst/>
              <a:ahLst/>
              <a:cxnLst/>
              <a:rect l="l" t="t" r="r" b="b"/>
              <a:pathLst>
                <a:path w="3963155" h="215924">
                  <a:moveTo>
                    <a:pt x="0" y="0"/>
                  </a:moveTo>
                  <a:lnTo>
                    <a:pt x="3963155" y="0"/>
                  </a:lnTo>
                  <a:lnTo>
                    <a:pt x="3963155" y="215924"/>
                  </a:lnTo>
                  <a:lnTo>
                    <a:pt x="0" y="215924"/>
                  </a:lnTo>
                  <a:close/>
                </a:path>
              </a:pathLst>
            </a:custGeom>
            <a:solidFill>
              <a:srgbClr val="373A40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EDD2A08-3F67-A10D-779D-7E2F28F49A3E}"/>
                </a:ext>
              </a:extLst>
            </p:cNvPr>
            <p:cNvSpPr txBox="1"/>
            <p:nvPr/>
          </p:nvSpPr>
          <p:spPr>
            <a:xfrm>
              <a:off x="0" y="-28575"/>
              <a:ext cx="3963155" cy="244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F8411428-2F8D-D787-2C6B-E6718146AE53}"/>
              </a:ext>
            </a:extLst>
          </p:cNvPr>
          <p:cNvSpPr/>
          <p:nvPr/>
        </p:nvSpPr>
        <p:spPr>
          <a:xfrm rot="-1540845">
            <a:off x="-1043773" y="4953390"/>
            <a:ext cx="2389488" cy="2760963"/>
          </a:xfrm>
          <a:custGeom>
            <a:avLst/>
            <a:gdLst/>
            <a:ahLst/>
            <a:cxnLst/>
            <a:rect l="l" t="t" r="r" b="b"/>
            <a:pathLst>
              <a:path w="2389488" h="2760963">
                <a:moveTo>
                  <a:pt x="0" y="0"/>
                </a:moveTo>
                <a:lnTo>
                  <a:pt x="2389488" y="0"/>
                </a:lnTo>
                <a:lnTo>
                  <a:pt x="2389488" y="2760964"/>
                </a:lnTo>
                <a:lnTo>
                  <a:pt x="0" y="2760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D4468407-B480-A6E2-F68E-4083BEA79F71}"/>
              </a:ext>
            </a:extLst>
          </p:cNvPr>
          <p:cNvGrpSpPr/>
          <p:nvPr/>
        </p:nvGrpSpPr>
        <p:grpSpPr>
          <a:xfrm>
            <a:off x="9330441" y="0"/>
            <a:ext cx="846317" cy="2045028"/>
            <a:chOff x="0" y="0"/>
            <a:chExt cx="325507" cy="786551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76FAAEE3-908F-EB17-FE60-7DD53D2E3DE1}"/>
                </a:ext>
              </a:extLst>
            </p:cNvPr>
            <p:cNvSpPr/>
            <p:nvPr/>
          </p:nvSpPr>
          <p:spPr>
            <a:xfrm>
              <a:off x="0" y="0"/>
              <a:ext cx="325507" cy="786551"/>
            </a:xfrm>
            <a:custGeom>
              <a:avLst/>
              <a:gdLst/>
              <a:ahLst/>
              <a:cxnLst/>
              <a:rect l="l" t="t" r="r" b="b"/>
              <a:pathLst>
                <a:path w="325507" h="786551">
                  <a:moveTo>
                    <a:pt x="0" y="0"/>
                  </a:moveTo>
                  <a:lnTo>
                    <a:pt x="325507" y="0"/>
                  </a:lnTo>
                  <a:lnTo>
                    <a:pt x="325507" y="786551"/>
                  </a:lnTo>
                  <a:lnTo>
                    <a:pt x="0" y="786551"/>
                  </a:lnTo>
                  <a:close/>
                </a:path>
              </a:pathLst>
            </a:custGeom>
            <a:solidFill>
              <a:srgbClr val="DC5F00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375FAD4-8E22-BB68-6287-6E68668D7C62}"/>
                </a:ext>
              </a:extLst>
            </p:cNvPr>
            <p:cNvSpPr txBox="1"/>
            <p:nvPr/>
          </p:nvSpPr>
          <p:spPr>
            <a:xfrm>
              <a:off x="0" y="-28575"/>
              <a:ext cx="325507" cy="81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6" name="Group 18">
            <a:extLst>
              <a:ext uri="{FF2B5EF4-FFF2-40B4-BE49-F238E27FC236}">
                <a16:creationId xmlns:a16="http://schemas.microsoft.com/office/drawing/2014/main" id="{40ACFC9A-6421-54AF-B69D-E97F942DE8EB}"/>
              </a:ext>
            </a:extLst>
          </p:cNvPr>
          <p:cNvGrpSpPr/>
          <p:nvPr/>
        </p:nvGrpSpPr>
        <p:grpSpPr>
          <a:xfrm>
            <a:off x="1502082" y="725389"/>
            <a:ext cx="8099117" cy="115466"/>
            <a:chOff x="0" y="0"/>
            <a:chExt cx="3806278" cy="83879"/>
          </a:xfrm>
        </p:grpSpPr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6379EE5-E58B-6E97-EC9C-EA18152CCA71}"/>
                </a:ext>
              </a:extLst>
            </p:cNvPr>
            <p:cNvSpPr/>
            <p:nvPr/>
          </p:nvSpPr>
          <p:spPr>
            <a:xfrm>
              <a:off x="0" y="0"/>
              <a:ext cx="3806278" cy="83879"/>
            </a:xfrm>
            <a:custGeom>
              <a:avLst/>
              <a:gdLst/>
              <a:ahLst/>
              <a:cxnLst/>
              <a:rect l="l" t="t" r="r" b="b"/>
              <a:pathLst>
                <a:path w="3806278" h="83879">
                  <a:moveTo>
                    <a:pt x="0" y="0"/>
                  </a:moveTo>
                  <a:lnTo>
                    <a:pt x="3806278" y="0"/>
                  </a:lnTo>
                  <a:lnTo>
                    <a:pt x="3806278" y="83879"/>
                  </a:lnTo>
                  <a:lnTo>
                    <a:pt x="0" y="83879"/>
                  </a:lnTo>
                  <a:close/>
                </a:path>
              </a:pathLst>
            </a:custGeom>
            <a:solidFill>
              <a:srgbClr val="DC5F00"/>
            </a:solidFill>
          </p:spPr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F4058D08-7F7C-F17A-C8C7-5D3A21D7147F}"/>
                </a:ext>
              </a:extLst>
            </p:cNvPr>
            <p:cNvSpPr txBox="1"/>
            <p:nvPr/>
          </p:nvSpPr>
          <p:spPr>
            <a:xfrm>
              <a:off x="0" y="-28575"/>
              <a:ext cx="3806278" cy="112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9" name="TextBox 7">
            <a:extLst>
              <a:ext uri="{FF2B5EF4-FFF2-40B4-BE49-F238E27FC236}">
                <a16:creationId xmlns:a16="http://schemas.microsoft.com/office/drawing/2014/main" id="{0A851B37-34CA-EE38-BF5A-C2951FB17202}"/>
              </a:ext>
            </a:extLst>
          </p:cNvPr>
          <p:cNvSpPr txBox="1"/>
          <p:nvPr/>
        </p:nvSpPr>
        <p:spPr>
          <a:xfrm>
            <a:off x="1479830" y="193550"/>
            <a:ext cx="8273769" cy="53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47"/>
              </a:lnSpc>
            </a:pPr>
            <a:r>
              <a:rPr lang="en-US" sz="3600" dirty="0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Linear Search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25FAC813-2833-4BDA-6323-BBBE74A46E98}"/>
              </a:ext>
            </a:extLst>
          </p:cNvPr>
          <p:cNvSpPr txBox="1"/>
          <p:nvPr/>
        </p:nvSpPr>
        <p:spPr>
          <a:xfrm>
            <a:off x="609600" y="1579075"/>
            <a:ext cx="8854201" cy="4493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th-TH" sz="2800" b="1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เริ่มต้น: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เริ่มต้นที่</a:t>
            </a: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 element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แรกของข้อมูล</a:t>
            </a:r>
          </a:p>
          <a:p>
            <a:pPr marL="514350" indent="-514350" algn="l">
              <a:buFont typeface="+mj-lt"/>
              <a:buAutoNum type="arabicPeriod"/>
            </a:pPr>
            <a:endParaRPr lang="th-TH" sz="800" dirty="0">
              <a:solidFill>
                <a:srgbClr val="545454"/>
              </a:solidFill>
              <a:latin typeface="Hero"/>
              <a:ea typeface="Hero"/>
              <a:cs typeface="Hero"/>
              <a:sym typeface="Hero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th-TH" sz="2800" b="1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เปรียบเทียบ: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เปรียบเทียบ</a:t>
            </a: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 element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ปัจจุบันกับค่าที่ต้องการ</a:t>
            </a:r>
          </a:p>
          <a:p>
            <a:pPr marL="514350" indent="-514350" algn="l">
              <a:buFont typeface="+mj-lt"/>
              <a:buAutoNum type="arabicPeriod"/>
            </a:pPr>
            <a:endParaRPr lang="th-TH" sz="800" dirty="0">
              <a:solidFill>
                <a:srgbClr val="545454"/>
              </a:solidFill>
              <a:latin typeface="Hero"/>
              <a:ea typeface="Hero"/>
              <a:cs typeface="Hero"/>
              <a:sym typeface="Hero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th-TH" sz="2800" b="1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พบ: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ถ้า </a:t>
            </a: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element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ปัจจุบันมีเท่ากับค่าที่ต้องการ ให้คืนค่าเป็นจริงหรือดัชนีของ </a:t>
            </a: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element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ปัจจุบัน</a:t>
            </a:r>
          </a:p>
          <a:p>
            <a:pPr marL="514350" indent="-514350" algn="l">
              <a:buFont typeface="+mj-lt"/>
              <a:buAutoNum type="arabicPeriod"/>
            </a:pPr>
            <a:endParaRPr lang="th-TH" sz="800" dirty="0">
              <a:solidFill>
                <a:srgbClr val="545454"/>
              </a:solidFill>
              <a:latin typeface="Hero"/>
              <a:ea typeface="Hero"/>
              <a:cs typeface="Hero"/>
              <a:sym typeface="Hero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th-TH" sz="2800" b="1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ย้าย: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ในขั้นที่ตอน 3 ไม่พบ ให้ย้ายไปยัง</a:t>
            </a: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 element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ถัดไป</a:t>
            </a:r>
          </a:p>
          <a:p>
            <a:pPr marL="514350" indent="-514350" algn="l">
              <a:buFont typeface="+mj-lt"/>
              <a:buAutoNum type="arabicPeriod"/>
            </a:pPr>
            <a:endParaRPr lang="th-TH" sz="800" dirty="0">
              <a:solidFill>
                <a:srgbClr val="545454"/>
              </a:solidFill>
              <a:latin typeface="Hero"/>
              <a:ea typeface="Hero"/>
              <a:cs typeface="Hero"/>
              <a:sym typeface="Hero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th-TH" sz="2800" b="1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ทำซ้ำ: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ทำซ้ำขั้นตอนที่ 2-4 จนกระทั่งเราไปถึงจุดสิ้นสุดของข้อมูล</a:t>
            </a:r>
          </a:p>
          <a:p>
            <a:pPr marL="514350" indent="-514350" algn="l">
              <a:buFont typeface="+mj-lt"/>
              <a:buAutoNum type="arabicPeriod"/>
            </a:pPr>
            <a:endParaRPr lang="th-TH" sz="800" dirty="0">
              <a:solidFill>
                <a:srgbClr val="545454"/>
              </a:solidFill>
              <a:latin typeface="Hero"/>
              <a:ea typeface="Hero"/>
              <a:cs typeface="Hero"/>
              <a:sym typeface="Hero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th-TH" sz="2800" b="1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ไม่พบ: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หากถึงจุดสิ้นสุดของข้อมูล โดยไม่พบ </a:t>
            </a: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element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ที่ต้องการ ให้ส่งคืนว่า </a:t>
            </a: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element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ที่ต้องการไม่อยู่ในอาร์เรย์</a:t>
            </a:r>
            <a:endParaRPr lang="en-US" sz="2800" dirty="0">
              <a:solidFill>
                <a:srgbClr val="545454"/>
              </a:solidFill>
              <a:latin typeface="Hero"/>
              <a:ea typeface="Hero"/>
              <a:cs typeface="Hero"/>
              <a:sym typeface="Hero"/>
            </a:endParaRPr>
          </a:p>
        </p:txBody>
      </p:sp>
    </p:spTree>
    <p:extLst>
      <p:ext uri="{BB962C8B-B14F-4D97-AF65-F5344CB8AC3E}">
        <p14:creationId xmlns:p14="http://schemas.microsoft.com/office/powerpoint/2010/main" val="362575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2E2C2-2826-DD01-C19F-BFA3A3965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96F44F7-43A2-F029-9A76-00BEB90B6F25}"/>
              </a:ext>
            </a:extLst>
          </p:cNvPr>
          <p:cNvGrpSpPr/>
          <p:nvPr/>
        </p:nvGrpSpPr>
        <p:grpSpPr>
          <a:xfrm>
            <a:off x="-144133" y="214921"/>
            <a:ext cx="1439533" cy="755372"/>
            <a:chOff x="0" y="0"/>
            <a:chExt cx="1093832" cy="11310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83DDC59-675E-0345-27E1-A8B56D140587}"/>
                </a:ext>
              </a:extLst>
            </p:cNvPr>
            <p:cNvSpPr/>
            <p:nvPr/>
          </p:nvSpPr>
          <p:spPr>
            <a:xfrm>
              <a:off x="0" y="0"/>
              <a:ext cx="1093832" cy="1131015"/>
            </a:xfrm>
            <a:custGeom>
              <a:avLst/>
              <a:gdLst/>
              <a:ahLst/>
              <a:cxnLst/>
              <a:rect l="l" t="t" r="r" b="b"/>
              <a:pathLst>
                <a:path w="1093832" h="1131015">
                  <a:moveTo>
                    <a:pt x="137479" y="0"/>
                  </a:moveTo>
                  <a:lnTo>
                    <a:pt x="956353" y="0"/>
                  </a:lnTo>
                  <a:cubicBezTo>
                    <a:pt x="992815" y="0"/>
                    <a:pt x="1027783" y="14484"/>
                    <a:pt x="1053566" y="40267"/>
                  </a:cubicBezTo>
                  <a:cubicBezTo>
                    <a:pt x="1079348" y="66049"/>
                    <a:pt x="1093832" y="101017"/>
                    <a:pt x="1093832" y="137479"/>
                  </a:cubicBezTo>
                  <a:lnTo>
                    <a:pt x="1093832" y="993535"/>
                  </a:lnTo>
                  <a:cubicBezTo>
                    <a:pt x="1093832" y="1069463"/>
                    <a:pt x="1032281" y="1131015"/>
                    <a:pt x="956353" y="1131015"/>
                  </a:cubicBezTo>
                  <a:lnTo>
                    <a:pt x="137479" y="1131015"/>
                  </a:lnTo>
                  <a:cubicBezTo>
                    <a:pt x="101017" y="1131015"/>
                    <a:pt x="66049" y="1116530"/>
                    <a:pt x="40267" y="1090748"/>
                  </a:cubicBezTo>
                  <a:cubicBezTo>
                    <a:pt x="14484" y="1064966"/>
                    <a:pt x="0" y="1029997"/>
                    <a:pt x="0" y="993535"/>
                  </a:cubicBezTo>
                  <a:lnTo>
                    <a:pt x="0" y="137479"/>
                  </a:lnTo>
                  <a:cubicBezTo>
                    <a:pt x="0" y="101017"/>
                    <a:pt x="14484" y="66049"/>
                    <a:pt x="40267" y="40267"/>
                  </a:cubicBezTo>
                  <a:cubicBezTo>
                    <a:pt x="66049" y="14484"/>
                    <a:pt x="101017" y="0"/>
                    <a:pt x="137479" y="0"/>
                  </a:cubicBezTo>
                  <a:close/>
                </a:path>
              </a:pathLst>
            </a:custGeom>
            <a:solidFill>
              <a:srgbClr val="373A4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C1517F8-01FA-4868-7EF3-D07D277ADED2}"/>
                </a:ext>
              </a:extLst>
            </p:cNvPr>
            <p:cNvSpPr txBox="1"/>
            <p:nvPr/>
          </p:nvSpPr>
          <p:spPr>
            <a:xfrm>
              <a:off x="0" y="-28575"/>
              <a:ext cx="1093832" cy="1159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35701CD-622A-8F81-2AFA-70AF5A6282A1}"/>
              </a:ext>
            </a:extLst>
          </p:cNvPr>
          <p:cNvGrpSpPr/>
          <p:nvPr/>
        </p:nvGrpSpPr>
        <p:grpSpPr>
          <a:xfrm>
            <a:off x="-320053" y="6753799"/>
            <a:ext cx="10304179" cy="561401"/>
            <a:chOff x="0" y="0"/>
            <a:chExt cx="3963155" cy="21592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A23B082-4D95-4A70-6248-6907381CB392}"/>
                </a:ext>
              </a:extLst>
            </p:cNvPr>
            <p:cNvSpPr/>
            <p:nvPr/>
          </p:nvSpPr>
          <p:spPr>
            <a:xfrm>
              <a:off x="0" y="0"/>
              <a:ext cx="3963155" cy="215924"/>
            </a:xfrm>
            <a:custGeom>
              <a:avLst/>
              <a:gdLst/>
              <a:ahLst/>
              <a:cxnLst/>
              <a:rect l="l" t="t" r="r" b="b"/>
              <a:pathLst>
                <a:path w="3963155" h="215924">
                  <a:moveTo>
                    <a:pt x="0" y="0"/>
                  </a:moveTo>
                  <a:lnTo>
                    <a:pt x="3963155" y="0"/>
                  </a:lnTo>
                  <a:lnTo>
                    <a:pt x="3963155" y="215924"/>
                  </a:lnTo>
                  <a:lnTo>
                    <a:pt x="0" y="215924"/>
                  </a:lnTo>
                  <a:close/>
                </a:path>
              </a:pathLst>
            </a:custGeom>
            <a:solidFill>
              <a:srgbClr val="373A40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C55F3F0-3682-2C8A-3F15-ECE6CE2AFBFE}"/>
                </a:ext>
              </a:extLst>
            </p:cNvPr>
            <p:cNvSpPr txBox="1"/>
            <p:nvPr/>
          </p:nvSpPr>
          <p:spPr>
            <a:xfrm>
              <a:off x="0" y="-28575"/>
              <a:ext cx="3963155" cy="244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A5ADC151-B7E3-32D7-414E-96D3DDA8ACA5}"/>
              </a:ext>
            </a:extLst>
          </p:cNvPr>
          <p:cNvSpPr/>
          <p:nvPr/>
        </p:nvSpPr>
        <p:spPr>
          <a:xfrm rot="-1540845">
            <a:off x="-1043773" y="4953390"/>
            <a:ext cx="2389488" cy="2760963"/>
          </a:xfrm>
          <a:custGeom>
            <a:avLst/>
            <a:gdLst/>
            <a:ahLst/>
            <a:cxnLst/>
            <a:rect l="l" t="t" r="r" b="b"/>
            <a:pathLst>
              <a:path w="2389488" h="2760963">
                <a:moveTo>
                  <a:pt x="0" y="0"/>
                </a:moveTo>
                <a:lnTo>
                  <a:pt x="2389488" y="0"/>
                </a:lnTo>
                <a:lnTo>
                  <a:pt x="2389488" y="2760964"/>
                </a:lnTo>
                <a:lnTo>
                  <a:pt x="0" y="2760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D4B9733-F088-5820-1D73-27924AA35115}"/>
              </a:ext>
            </a:extLst>
          </p:cNvPr>
          <p:cNvGrpSpPr/>
          <p:nvPr/>
        </p:nvGrpSpPr>
        <p:grpSpPr>
          <a:xfrm>
            <a:off x="9330441" y="0"/>
            <a:ext cx="846317" cy="2045028"/>
            <a:chOff x="0" y="0"/>
            <a:chExt cx="325507" cy="786551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1180761-85EF-AD11-2C71-CB754592F760}"/>
                </a:ext>
              </a:extLst>
            </p:cNvPr>
            <p:cNvSpPr/>
            <p:nvPr/>
          </p:nvSpPr>
          <p:spPr>
            <a:xfrm>
              <a:off x="0" y="0"/>
              <a:ext cx="325507" cy="786551"/>
            </a:xfrm>
            <a:custGeom>
              <a:avLst/>
              <a:gdLst/>
              <a:ahLst/>
              <a:cxnLst/>
              <a:rect l="l" t="t" r="r" b="b"/>
              <a:pathLst>
                <a:path w="325507" h="786551">
                  <a:moveTo>
                    <a:pt x="0" y="0"/>
                  </a:moveTo>
                  <a:lnTo>
                    <a:pt x="325507" y="0"/>
                  </a:lnTo>
                  <a:lnTo>
                    <a:pt x="325507" y="786551"/>
                  </a:lnTo>
                  <a:lnTo>
                    <a:pt x="0" y="786551"/>
                  </a:lnTo>
                  <a:close/>
                </a:path>
              </a:pathLst>
            </a:custGeom>
            <a:solidFill>
              <a:srgbClr val="DC5F00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464C7BD5-D3D1-D696-E046-FCCE8D39AACF}"/>
                </a:ext>
              </a:extLst>
            </p:cNvPr>
            <p:cNvSpPr txBox="1"/>
            <p:nvPr/>
          </p:nvSpPr>
          <p:spPr>
            <a:xfrm>
              <a:off x="0" y="-28575"/>
              <a:ext cx="325507" cy="81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6" name="Group 18">
            <a:extLst>
              <a:ext uri="{FF2B5EF4-FFF2-40B4-BE49-F238E27FC236}">
                <a16:creationId xmlns:a16="http://schemas.microsoft.com/office/drawing/2014/main" id="{B5D6168E-7A98-337F-F36D-D075B20694A2}"/>
              </a:ext>
            </a:extLst>
          </p:cNvPr>
          <p:cNvGrpSpPr/>
          <p:nvPr/>
        </p:nvGrpSpPr>
        <p:grpSpPr>
          <a:xfrm>
            <a:off x="1502082" y="725389"/>
            <a:ext cx="8099117" cy="115466"/>
            <a:chOff x="0" y="0"/>
            <a:chExt cx="3806278" cy="83879"/>
          </a:xfrm>
        </p:grpSpPr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6F760E01-C255-6871-31F7-02177B4C6817}"/>
                </a:ext>
              </a:extLst>
            </p:cNvPr>
            <p:cNvSpPr/>
            <p:nvPr/>
          </p:nvSpPr>
          <p:spPr>
            <a:xfrm>
              <a:off x="0" y="0"/>
              <a:ext cx="3806278" cy="83879"/>
            </a:xfrm>
            <a:custGeom>
              <a:avLst/>
              <a:gdLst/>
              <a:ahLst/>
              <a:cxnLst/>
              <a:rect l="l" t="t" r="r" b="b"/>
              <a:pathLst>
                <a:path w="3806278" h="83879">
                  <a:moveTo>
                    <a:pt x="0" y="0"/>
                  </a:moveTo>
                  <a:lnTo>
                    <a:pt x="3806278" y="0"/>
                  </a:lnTo>
                  <a:lnTo>
                    <a:pt x="3806278" y="83879"/>
                  </a:lnTo>
                  <a:lnTo>
                    <a:pt x="0" y="83879"/>
                  </a:lnTo>
                  <a:close/>
                </a:path>
              </a:pathLst>
            </a:custGeom>
            <a:solidFill>
              <a:srgbClr val="DC5F00"/>
            </a:solidFill>
          </p:spPr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C14F35AC-EB40-34D7-38EB-FCFF91CD4A5E}"/>
                </a:ext>
              </a:extLst>
            </p:cNvPr>
            <p:cNvSpPr txBox="1"/>
            <p:nvPr/>
          </p:nvSpPr>
          <p:spPr>
            <a:xfrm>
              <a:off x="0" y="-28575"/>
              <a:ext cx="3806278" cy="112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9" name="TextBox 7">
            <a:extLst>
              <a:ext uri="{FF2B5EF4-FFF2-40B4-BE49-F238E27FC236}">
                <a16:creationId xmlns:a16="http://schemas.microsoft.com/office/drawing/2014/main" id="{FB1394D9-5CC3-5A27-AAB0-D280C7A86EEB}"/>
              </a:ext>
            </a:extLst>
          </p:cNvPr>
          <p:cNvSpPr txBox="1"/>
          <p:nvPr/>
        </p:nvSpPr>
        <p:spPr>
          <a:xfrm>
            <a:off x="1479830" y="193550"/>
            <a:ext cx="8273769" cy="53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47"/>
              </a:lnSpc>
            </a:pPr>
            <a:r>
              <a:rPr lang="en-US" sz="3600" dirty="0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Workshop : Linear Search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9FAF508-2E2A-C1DC-D7E1-62D8C468C9D8}"/>
              </a:ext>
            </a:extLst>
          </p:cNvPr>
          <p:cNvSpPr txBox="1"/>
          <p:nvPr/>
        </p:nvSpPr>
        <p:spPr>
          <a:xfrm>
            <a:off x="304800" y="1066800"/>
            <a:ext cx="914400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4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ปัญหา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find me</a:t>
            </a:r>
          </a:p>
          <a:p>
            <a:pPr algn="l"/>
            <a:r>
              <a:rPr lang="th-TH" sz="24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ข้อมูลรับเข้า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	 บรรทัดแรก คือ จำนวนชุดข้อมูลตัวเลข 2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&lt;n&lt;99</a:t>
            </a:r>
            <a:endParaRPr lang="th-TH" sz="24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	 บรรทัดสอง –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n+1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คือ ตัวเลขจำนวนเต็ม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1&lt;=n&lt;=100</a:t>
            </a:r>
            <a:endParaRPr lang="th-TH" sz="24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	 บรรทัดสาม คือ ตัวเลข 1 จำนวน ที่ต้องการค้นหา</a:t>
            </a:r>
          </a:p>
          <a:p>
            <a:pPr algn="l"/>
            <a:r>
              <a:rPr lang="th-TH" sz="24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ผลลัพธ์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	 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มี 1 บรรทัด ดัชนีของตัวอักษรที่ค้นหาเจอ </a:t>
            </a:r>
          </a:p>
          <a:p>
            <a:pPr algn="l"/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	 แต่หากไม่พบให้แสดง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Not Found!</a:t>
            </a:r>
            <a:endParaRPr lang="th-TH" sz="24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4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ตัวอย่าง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86D62D5-11AD-4CBD-78E7-32AA8D5EF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896987"/>
              </p:ext>
            </p:extLst>
          </p:nvPr>
        </p:nvGraphicFramePr>
        <p:xfrm>
          <a:off x="1527203" y="3341821"/>
          <a:ext cx="2438400" cy="30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0978760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98978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800" b="1" kern="1200" dirty="0">
                          <a:solidFill>
                            <a:schemeClr val="tx1"/>
                          </a:solidFill>
                        </a:rPr>
                        <a:t>ข้อมูลเข้า</a:t>
                      </a:r>
                      <a:endParaRPr lang="th-TH" sz="2800" b="1" kern="1200" dirty="0">
                        <a:solidFill>
                          <a:schemeClr val="tx1"/>
                        </a:solidFill>
                        <a:latin typeface="Poppins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 kern="1200" dirty="0">
                          <a:solidFill>
                            <a:schemeClr val="tx1"/>
                          </a:solidFill>
                        </a:rPr>
                        <a:t>ผลลัพธ์</a:t>
                      </a:r>
                      <a:endParaRPr lang="th-TH" sz="2800" b="1" kern="1200" dirty="0">
                        <a:solidFill>
                          <a:schemeClr val="tx1"/>
                        </a:solidFill>
                        <a:latin typeface="Poppins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65146"/>
                  </a:ext>
                </a:extLst>
              </a:tr>
              <a:tr h="28902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70707"/>
                          </a:solidFill>
                          <a:sym typeface="Poppins"/>
                        </a:rPr>
                        <a:t>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oppins" panose="00000500000000000000" pitchFamily="2" charset="0"/>
                        </a:rPr>
                        <a:t>16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7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28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oppins" panose="00000500000000000000" pitchFamily="2" charset="0"/>
                        </a:rPr>
                        <a:t>81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33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75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33</a:t>
                      </a:r>
                      <a:endParaRPr lang="th-TH" sz="2000" dirty="0">
                        <a:latin typeface="Poppin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4</a:t>
                      </a:r>
                      <a:endParaRPr lang="th-TH" sz="2000" dirty="0">
                        <a:latin typeface="Poppin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67461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29BE1AC-15F6-5FC9-52DD-8BC376C50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701853"/>
              </p:ext>
            </p:extLst>
          </p:nvPr>
        </p:nvGraphicFramePr>
        <p:xfrm>
          <a:off x="4114800" y="3341821"/>
          <a:ext cx="247696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766">
                  <a:extLst>
                    <a:ext uri="{9D8B030D-6E8A-4147-A177-3AD203B41FA5}">
                      <a16:colId xmlns:a16="http://schemas.microsoft.com/office/drawing/2014/main" val="109787606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298978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800" b="1" kern="1200" dirty="0">
                          <a:solidFill>
                            <a:schemeClr val="tx1"/>
                          </a:solidFill>
                        </a:rPr>
                        <a:t>ข้อมูลเข้า</a:t>
                      </a:r>
                      <a:endParaRPr lang="th-TH" sz="2800" b="1" kern="1200" dirty="0">
                        <a:solidFill>
                          <a:schemeClr val="tx1"/>
                        </a:solidFill>
                        <a:latin typeface="Poppins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 kern="1200" dirty="0">
                          <a:solidFill>
                            <a:schemeClr val="tx1"/>
                          </a:solidFill>
                        </a:rPr>
                        <a:t>ผลลัพธ์</a:t>
                      </a:r>
                      <a:endParaRPr lang="th-TH" sz="2800" b="1" kern="1200" dirty="0">
                        <a:solidFill>
                          <a:schemeClr val="tx1"/>
                        </a:solidFill>
                        <a:latin typeface="Poppins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65146"/>
                  </a:ext>
                </a:extLst>
              </a:tr>
              <a:tr h="28902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70707"/>
                          </a:solidFill>
                          <a:sym typeface="Poppins"/>
                        </a:rPr>
                        <a:t>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oppins" panose="00000500000000000000" pitchFamily="2" charset="0"/>
                        </a:rPr>
                        <a:t>4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8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oppins" panose="00000500000000000000" pitchFamily="2" charset="0"/>
                        </a:rPr>
                        <a:t>9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6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4</a:t>
                      </a:r>
                      <a:endParaRPr lang="th-TH" sz="2000" dirty="0">
                        <a:latin typeface="Poppin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0</a:t>
                      </a:r>
                      <a:endParaRPr lang="th-TH" sz="2000" dirty="0">
                        <a:latin typeface="Poppin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67461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4BFC0F9-D45B-65E4-E31C-BD3B78D782F5}"/>
              </a:ext>
            </a:extLst>
          </p:cNvPr>
          <p:cNvGraphicFramePr>
            <a:graphicFrameLocks noGrp="1"/>
          </p:cNvGraphicFramePr>
          <p:nvPr/>
        </p:nvGraphicFramePr>
        <p:xfrm>
          <a:off x="6736485" y="3341821"/>
          <a:ext cx="2864715" cy="335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1">
                  <a:extLst>
                    <a:ext uri="{9D8B030D-6E8A-4147-A177-3AD203B41FA5}">
                      <a16:colId xmlns:a16="http://schemas.microsoft.com/office/drawing/2014/main" val="1097876067"/>
                    </a:ext>
                  </a:extLst>
                </a:gridCol>
                <a:gridCol w="1645514">
                  <a:extLst>
                    <a:ext uri="{9D8B030D-6E8A-4147-A177-3AD203B41FA5}">
                      <a16:colId xmlns:a16="http://schemas.microsoft.com/office/drawing/2014/main" val="2298978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800" b="1" kern="1200" dirty="0">
                          <a:solidFill>
                            <a:schemeClr val="tx1"/>
                          </a:solidFill>
                        </a:rPr>
                        <a:t>ข้อมูลเข้า</a:t>
                      </a:r>
                      <a:endParaRPr lang="th-TH" sz="2800" b="1" kern="1200" dirty="0">
                        <a:solidFill>
                          <a:schemeClr val="tx1"/>
                        </a:solidFill>
                        <a:latin typeface="Poppins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 kern="1200" dirty="0">
                          <a:solidFill>
                            <a:schemeClr val="tx1"/>
                          </a:solidFill>
                        </a:rPr>
                        <a:t>ผลลัพธ์</a:t>
                      </a:r>
                      <a:endParaRPr lang="th-TH" sz="2800" b="1" kern="1200" dirty="0">
                        <a:solidFill>
                          <a:schemeClr val="tx1"/>
                        </a:solidFill>
                        <a:latin typeface="Poppins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65146"/>
                  </a:ext>
                </a:extLst>
              </a:tr>
              <a:tr h="289026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70707"/>
                          </a:solidFill>
                          <a:sym typeface="Poppins"/>
                        </a:rPr>
                        <a:t>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oppins" panose="00000500000000000000" pitchFamily="2" charset="0"/>
                        </a:rPr>
                        <a:t>10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oppins" panose="00000500000000000000" pitchFamily="2" charset="0"/>
                        </a:rPr>
                        <a:t>50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75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Poppins" panose="00000500000000000000" pitchFamily="2" charset="0"/>
                        </a:rPr>
                        <a:t>69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18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29</a:t>
                      </a:r>
                    </a:p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15</a:t>
                      </a:r>
                      <a:endParaRPr lang="th-TH" sz="2000" dirty="0">
                        <a:latin typeface="Poppin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oppins" panose="00000500000000000000" pitchFamily="2" charset="0"/>
                        </a:rPr>
                        <a:t>Not Found!</a:t>
                      </a:r>
                      <a:endParaRPr lang="th-TH" sz="2000" dirty="0">
                        <a:latin typeface="Poppin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674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185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F1DD8-890F-812D-F197-5C2EB03E2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6144608-9E0F-C3B7-11FE-850A1D960DF9}"/>
              </a:ext>
            </a:extLst>
          </p:cNvPr>
          <p:cNvGrpSpPr/>
          <p:nvPr/>
        </p:nvGrpSpPr>
        <p:grpSpPr>
          <a:xfrm>
            <a:off x="-144133" y="214921"/>
            <a:ext cx="1439533" cy="755372"/>
            <a:chOff x="0" y="0"/>
            <a:chExt cx="1093832" cy="11310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BE5B79E-A5D8-F256-225B-8F51A699D3AA}"/>
                </a:ext>
              </a:extLst>
            </p:cNvPr>
            <p:cNvSpPr/>
            <p:nvPr/>
          </p:nvSpPr>
          <p:spPr>
            <a:xfrm>
              <a:off x="0" y="0"/>
              <a:ext cx="1093832" cy="1131015"/>
            </a:xfrm>
            <a:custGeom>
              <a:avLst/>
              <a:gdLst/>
              <a:ahLst/>
              <a:cxnLst/>
              <a:rect l="l" t="t" r="r" b="b"/>
              <a:pathLst>
                <a:path w="1093832" h="1131015">
                  <a:moveTo>
                    <a:pt x="137479" y="0"/>
                  </a:moveTo>
                  <a:lnTo>
                    <a:pt x="956353" y="0"/>
                  </a:lnTo>
                  <a:cubicBezTo>
                    <a:pt x="992815" y="0"/>
                    <a:pt x="1027783" y="14484"/>
                    <a:pt x="1053566" y="40267"/>
                  </a:cubicBezTo>
                  <a:cubicBezTo>
                    <a:pt x="1079348" y="66049"/>
                    <a:pt x="1093832" y="101017"/>
                    <a:pt x="1093832" y="137479"/>
                  </a:cubicBezTo>
                  <a:lnTo>
                    <a:pt x="1093832" y="993535"/>
                  </a:lnTo>
                  <a:cubicBezTo>
                    <a:pt x="1093832" y="1069463"/>
                    <a:pt x="1032281" y="1131015"/>
                    <a:pt x="956353" y="1131015"/>
                  </a:cubicBezTo>
                  <a:lnTo>
                    <a:pt x="137479" y="1131015"/>
                  </a:lnTo>
                  <a:cubicBezTo>
                    <a:pt x="101017" y="1131015"/>
                    <a:pt x="66049" y="1116530"/>
                    <a:pt x="40267" y="1090748"/>
                  </a:cubicBezTo>
                  <a:cubicBezTo>
                    <a:pt x="14484" y="1064966"/>
                    <a:pt x="0" y="1029997"/>
                    <a:pt x="0" y="993535"/>
                  </a:cubicBezTo>
                  <a:lnTo>
                    <a:pt x="0" y="137479"/>
                  </a:lnTo>
                  <a:cubicBezTo>
                    <a:pt x="0" y="101017"/>
                    <a:pt x="14484" y="66049"/>
                    <a:pt x="40267" y="40267"/>
                  </a:cubicBezTo>
                  <a:cubicBezTo>
                    <a:pt x="66049" y="14484"/>
                    <a:pt x="101017" y="0"/>
                    <a:pt x="137479" y="0"/>
                  </a:cubicBezTo>
                  <a:close/>
                </a:path>
              </a:pathLst>
            </a:custGeom>
            <a:solidFill>
              <a:srgbClr val="373A4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2761C5B-5D07-DD9D-293E-7BA84000F59A}"/>
                </a:ext>
              </a:extLst>
            </p:cNvPr>
            <p:cNvSpPr txBox="1"/>
            <p:nvPr/>
          </p:nvSpPr>
          <p:spPr>
            <a:xfrm>
              <a:off x="0" y="-28575"/>
              <a:ext cx="1093832" cy="1159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1B52BC0-24BB-14A4-A9B6-5928FA12A143}"/>
              </a:ext>
            </a:extLst>
          </p:cNvPr>
          <p:cNvGrpSpPr/>
          <p:nvPr/>
        </p:nvGrpSpPr>
        <p:grpSpPr>
          <a:xfrm>
            <a:off x="-320053" y="6753799"/>
            <a:ext cx="10304179" cy="561401"/>
            <a:chOff x="0" y="0"/>
            <a:chExt cx="3963155" cy="21592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E7FDED2-506F-B9EF-528D-8BBA9F5B5A9C}"/>
                </a:ext>
              </a:extLst>
            </p:cNvPr>
            <p:cNvSpPr/>
            <p:nvPr/>
          </p:nvSpPr>
          <p:spPr>
            <a:xfrm>
              <a:off x="0" y="0"/>
              <a:ext cx="3963155" cy="215924"/>
            </a:xfrm>
            <a:custGeom>
              <a:avLst/>
              <a:gdLst/>
              <a:ahLst/>
              <a:cxnLst/>
              <a:rect l="l" t="t" r="r" b="b"/>
              <a:pathLst>
                <a:path w="3963155" h="215924">
                  <a:moveTo>
                    <a:pt x="0" y="0"/>
                  </a:moveTo>
                  <a:lnTo>
                    <a:pt x="3963155" y="0"/>
                  </a:lnTo>
                  <a:lnTo>
                    <a:pt x="3963155" y="215924"/>
                  </a:lnTo>
                  <a:lnTo>
                    <a:pt x="0" y="215924"/>
                  </a:lnTo>
                  <a:close/>
                </a:path>
              </a:pathLst>
            </a:custGeom>
            <a:solidFill>
              <a:srgbClr val="373A40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0F8FDEB-5782-8E05-82F1-70854735DD5C}"/>
                </a:ext>
              </a:extLst>
            </p:cNvPr>
            <p:cNvSpPr txBox="1"/>
            <p:nvPr/>
          </p:nvSpPr>
          <p:spPr>
            <a:xfrm>
              <a:off x="0" y="-28575"/>
              <a:ext cx="3963155" cy="244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FF9CF137-53AC-B0C8-F684-8FD14EC25487}"/>
              </a:ext>
            </a:extLst>
          </p:cNvPr>
          <p:cNvSpPr/>
          <p:nvPr/>
        </p:nvSpPr>
        <p:spPr>
          <a:xfrm rot="-1540845">
            <a:off x="-1043773" y="4953390"/>
            <a:ext cx="2389488" cy="2760963"/>
          </a:xfrm>
          <a:custGeom>
            <a:avLst/>
            <a:gdLst/>
            <a:ahLst/>
            <a:cxnLst/>
            <a:rect l="l" t="t" r="r" b="b"/>
            <a:pathLst>
              <a:path w="2389488" h="2760963">
                <a:moveTo>
                  <a:pt x="0" y="0"/>
                </a:moveTo>
                <a:lnTo>
                  <a:pt x="2389488" y="0"/>
                </a:lnTo>
                <a:lnTo>
                  <a:pt x="2389488" y="2760964"/>
                </a:lnTo>
                <a:lnTo>
                  <a:pt x="0" y="2760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C14C83EF-84CE-82EF-989E-55246517996D}"/>
              </a:ext>
            </a:extLst>
          </p:cNvPr>
          <p:cNvGrpSpPr/>
          <p:nvPr/>
        </p:nvGrpSpPr>
        <p:grpSpPr>
          <a:xfrm>
            <a:off x="9330441" y="0"/>
            <a:ext cx="846317" cy="2045028"/>
            <a:chOff x="0" y="0"/>
            <a:chExt cx="325507" cy="786551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A091752-6ABB-0409-A07C-16CAF04F0E6B}"/>
                </a:ext>
              </a:extLst>
            </p:cNvPr>
            <p:cNvSpPr/>
            <p:nvPr/>
          </p:nvSpPr>
          <p:spPr>
            <a:xfrm>
              <a:off x="0" y="0"/>
              <a:ext cx="325507" cy="786551"/>
            </a:xfrm>
            <a:custGeom>
              <a:avLst/>
              <a:gdLst/>
              <a:ahLst/>
              <a:cxnLst/>
              <a:rect l="l" t="t" r="r" b="b"/>
              <a:pathLst>
                <a:path w="325507" h="786551">
                  <a:moveTo>
                    <a:pt x="0" y="0"/>
                  </a:moveTo>
                  <a:lnTo>
                    <a:pt x="325507" y="0"/>
                  </a:lnTo>
                  <a:lnTo>
                    <a:pt x="325507" y="786551"/>
                  </a:lnTo>
                  <a:lnTo>
                    <a:pt x="0" y="786551"/>
                  </a:lnTo>
                  <a:close/>
                </a:path>
              </a:pathLst>
            </a:custGeom>
            <a:solidFill>
              <a:srgbClr val="DC5F00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49DEF59-845F-F5DD-4E19-8C8DCC9E6AF3}"/>
                </a:ext>
              </a:extLst>
            </p:cNvPr>
            <p:cNvSpPr txBox="1"/>
            <p:nvPr/>
          </p:nvSpPr>
          <p:spPr>
            <a:xfrm>
              <a:off x="0" y="-28575"/>
              <a:ext cx="325507" cy="81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6" name="Group 18">
            <a:extLst>
              <a:ext uri="{FF2B5EF4-FFF2-40B4-BE49-F238E27FC236}">
                <a16:creationId xmlns:a16="http://schemas.microsoft.com/office/drawing/2014/main" id="{EDDB01D0-62E5-BF82-B3AD-F4BCF345F897}"/>
              </a:ext>
            </a:extLst>
          </p:cNvPr>
          <p:cNvGrpSpPr/>
          <p:nvPr/>
        </p:nvGrpSpPr>
        <p:grpSpPr>
          <a:xfrm>
            <a:off x="1502082" y="725389"/>
            <a:ext cx="8099117" cy="115466"/>
            <a:chOff x="0" y="0"/>
            <a:chExt cx="3806278" cy="83879"/>
          </a:xfrm>
        </p:grpSpPr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564802E5-71E2-8337-6297-26F91D9C18BE}"/>
                </a:ext>
              </a:extLst>
            </p:cNvPr>
            <p:cNvSpPr/>
            <p:nvPr/>
          </p:nvSpPr>
          <p:spPr>
            <a:xfrm>
              <a:off x="0" y="0"/>
              <a:ext cx="3806278" cy="83879"/>
            </a:xfrm>
            <a:custGeom>
              <a:avLst/>
              <a:gdLst/>
              <a:ahLst/>
              <a:cxnLst/>
              <a:rect l="l" t="t" r="r" b="b"/>
              <a:pathLst>
                <a:path w="3806278" h="83879">
                  <a:moveTo>
                    <a:pt x="0" y="0"/>
                  </a:moveTo>
                  <a:lnTo>
                    <a:pt x="3806278" y="0"/>
                  </a:lnTo>
                  <a:lnTo>
                    <a:pt x="3806278" y="83879"/>
                  </a:lnTo>
                  <a:lnTo>
                    <a:pt x="0" y="83879"/>
                  </a:lnTo>
                  <a:close/>
                </a:path>
              </a:pathLst>
            </a:custGeom>
            <a:solidFill>
              <a:srgbClr val="DC5F00"/>
            </a:solidFill>
          </p:spPr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27818DBD-D286-4CEF-21D4-278CC67BED6E}"/>
                </a:ext>
              </a:extLst>
            </p:cNvPr>
            <p:cNvSpPr txBox="1"/>
            <p:nvPr/>
          </p:nvSpPr>
          <p:spPr>
            <a:xfrm>
              <a:off x="0" y="-28575"/>
              <a:ext cx="3806278" cy="112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9" name="TextBox 7">
            <a:extLst>
              <a:ext uri="{FF2B5EF4-FFF2-40B4-BE49-F238E27FC236}">
                <a16:creationId xmlns:a16="http://schemas.microsoft.com/office/drawing/2014/main" id="{B2A9ED35-5384-AD03-5BF6-8DF088E54C86}"/>
              </a:ext>
            </a:extLst>
          </p:cNvPr>
          <p:cNvSpPr txBox="1"/>
          <p:nvPr/>
        </p:nvSpPr>
        <p:spPr>
          <a:xfrm>
            <a:off x="1479830" y="193550"/>
            <a:ext cx="8273769" cy="53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47"/>
              </a:lnSpc>
            </a:pPr>
            <a:r>
              <a:rPr lang="en-US" sz="3600" dirty="0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Binary Search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C9568F9A-226C-4B4A-8FE8-31FAE89F57F0}"/>
              </a:ext>
            </a:extLst>
          </p:cNvPr>
          <p:cNvSpPr txBox="1"/>
          <p:nvPr/>
        </p:nvSpPr>
        <p:spPr>
          <a:xfrm>
            <a:off x="800100" y="1117358"/>
            <a:ext cx="81534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	การค้นหาแบบไบนารี คือ อัลกอริทึมการค้นหาแบบช่วงเวลา ซึ่งค้นหา </a:t>
            </a: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key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ใน</a:t>
            </a:r>
            <a:r>
              <a:rPr lang="th-TH" sz="2800" b="1" u="sng" dirty="0">
                <a:solidFill>
                  <a:srgbClr val="FF0000"/>
                </a:solidFill>
                <a:latin typeface="Hero"/>
                <a:ea typeface="Hero"/>
                <a:cs typeface="Hero"/>
                <a:sym typeface="Hero"/>
              </a:rPr>
              <a:t>รายการที่เรียงลำดับไว้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โดยการทำงานจะแบ่งข้อมูลออกเป็นสองส่วนเท่าๆ กัน ประกอบไปด้วยดัชนีบ่งบอกตำแหน่งอยู่ 3 ตัว คือ </a:t>
            </a: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low(left)  high(right)  </a:t>
            </a:r>
            <a:r>
              <a:rPr lang="th-TH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และ </a:t>
            </a:r>
            <a:r>
              <a:rPr lang="en-US" sz="2800" dirty="0">
                <a:solidFill>
                  <a:srgbClr val="545454"/>
                </a:solidFill>
                <a:latin typeface="Hero"/>
                <a:ea typeface="Hero"/>
                <a:cs typeface="Hero"/>
                <a:sym typeface="Hero"/>
              </a:rPr>
              <a:t>middle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622B06-0DB6-846E-A2AA-ADF014877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542" y="3441423"/>
            <a:ext cx="6142987" cy="309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77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EC4AA-A9BC-5B2D-627D-E54C72960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6D7FA4A-CC7C-5F06-4CAE-AEBDF1A74A06}"/>
              </a:ext>
            </a:extLst>
          </p:cNvPr>
          <p:cNvGrpSpPr/>
          <p:nvPr/>
        </p:nvGrpSpPr>
        <p:grpSpPr>
          <a:xfrm>
            <a:off x="-144133" y="214921"/>
            <a:ext cx="1439533" cy="755372"/>
            <a:chOff x="0" y="0"/>
            <a:chExt cx="1093832" cy="113101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F7D528D-88A6-6C0F-2675-DAE973AD97E4}"/>
                </a:ext>
              </a:extLst>
            </p:cNvPr>
            <p:cNvSpPr/>
            <p:nvPr/>
          </p:nvSpPr>
          <p:spPr>
            <a:xfrm>
              <a:off x="0" y="0"/>
              <a:ext cx="1093832" cy="1131015"/>
            </a:xfrm>
            <a:custGeom>
              <a:avLst/>
              <a:gdLst/>
              <a:ahLst/>
              <a:cxnLst/>
              <a:rect l="l" t="t" r="r" b="b"/>
              <a:pathLst>
                <a:path w="1093832" h="1131015">
                  <a:moveTo>
                    <a:pt x="137479" y="0"/>
                  </a:moveTo>
                  <a:lnTo>
                    <a:pt x="956353" y="0"/>
                  </a:lnTo>
                  <a:cubicBezTo>
                    <a:pt x="992815" y="0"/>
                    <a:pt x="1027783" y="14484"/>
                    <a:pt x="1053566" y="40267"/>
                  </a:cubicBezTo>
                  <a:cubicBezTo>
                    <a:pt x="1079348" y="66049"/>
                    <a:pt x="1093832" y="101017"/>
                    <a:pt x="1093832" y="137479"/>
                  </a:cubicBezTo>
                  <a:lnTo>
                    <a:pt x="1093832" y="993535"/>
                  </a:lnTo>
                  <a:cubicBezTo>
                    <a:pt x="1093832" y="1069463"/>
                    <a:pt x="1032281" y="1131015"/>
                    <a:pt x="956353" y="1131015"/>
                  </a:cubicBezTo>
                  <a:lnTo>
                    <a:pt x="137479" y="1131015"/>
                  </a:lnTo>
                  <a:cubicBezTo>
                    <a:pt x="101017" y="1131015"/>
                    <a:pt x="66049" y="1116530"/>
                    <a:pt x="40267" y="1090748"/>
                  </a:cubicBezTo>
                  <a:cubicBezTo>
                    <a:pt x="14484" y="1064966"/>
                    <a:pt x="0" y="1029997"/>
                    <a:pt x="0" y="993535"/>
                  </a:cubicBezTo>
                  <a:lnTo>
                    <a:pt x="0" y="137479"/>
                  </a:lnTo>
                  <a:cubicBezTo>
                    <a:pt x="0" y="101017"/>
                    <a:pt x="14484" y="66049"/>
                    <a:pt x="40267" y="40267"/>
                  </a:cubicBezTo>
                  <a:cubicBezTo>
                    <a:pt x="66049" y="14484"/>
                    <a:pt x="101017" y="0"/>
                    <a:pt x="137479" y="0"/>
                  </a:cubicBezTo>
                  <a:close/>
                </a:path>
              </a:pathLst>
            </a:custGeom>
            <a:solidFill>
              <a:srgbClr val="373A40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C57F520-5276-5FA0-B863-53BDCBDCF3E4}"/>
                </a:ext>
              </a:extLst>
            </p:cNvPr>
            <p:cNvSpPr txBox="1"/>
            <p:nvPr/>
          </p:nvSpPr>
          <p:spPr>
            <a:xfrm>
              <a:off x="0" y="-28575"/>
              <a:ext cx="1093832" cy="1159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BE83E10-0B9C-A801-828F-D30439F4B570}"/>
              </a:ext>
            </a:extLst>
          </p:cNvPr>
          <p:cNvGrpSpPr/>
          <p:nvPr/>
        </p:nvGrpSpPr>
        <p:grpSpPr>
          <a:xfrm>
            <a:off x="-320053" y="6753799"/>
            <a:ext cx="10304179" cy="561401"/>
            <a:chOff x="0" y="0"/>
            <a:chExt cx="3963155" cy="215924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71F54DB-3643-CAE0-9103-4B45702AAE5B}"/>
                </a:ext>
              </a:extLst>
            </p:cNvPr>
            <p:cNvSpPr/>
            <p:nvPr/>
          </p:nvSpPr>
          <p:spPr>
            <a:xfrm>
              <a:off x="0" y="0"/>
              <a:ext cx="3963155" cy="215924"/>
            </a:xfrm>
            <a:custGeom>
              <a:avLst/>
              <a:gdLst/>
              <a:ahLst/>
              <a:cxnLst/>
              <a:rect l="l" t="t" r="r" b="b"/>
              <a:pathLst>
                <a:path w="3963155" h="215924">
                  <a:moveTo>
                    <a:pt x="0" y="0"/>
                  </a:moveTo>
                  <a:lnTo>
                    <a:pt x="3963155" y="0"/>
                  </a:lnTo>
                  <a:lnTo>
                    <a:pt x="3963155" y="215924"/>
                  </a:lnTo>
                  <a:lnTo>
                    <a:pt x="0" y="215924"/>
                  </a:lnTo>
                  <a:close/>
                </a:path>
              </a:pathLst>
            </a:custGeom>
            <a:solidFill>
              <a:srgbClr val="373A40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B1AA4A6-A446-BB7D-6333-BDFAA19A7E21}"/>
                </a:ext>
              </a:extLst>
            </p:cNvPr>
            <p:cNvSpPr txBox="1"/>
            <p:nvPr/>
          </p:nvSpPr>
          <p:spPr>
            <a:xfrm>
              <a:off x="0" y="-28575"/>
              <a:ext cx="3963155" cy="244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83757861-1193-0AC5-9B12-BDD39A965A2C}"/>
              </a:ext>
            </a:extLst>
          </p:cNvPr>
          <p:cNvSpPr/>
          <p:nvPr/>
        </p:nvSpPr>
        <p:spPr>
          <a:xfrm rot="-1540845">
            <a:off x="-1043773" y="4953390"/>
            <a:ext cx="2389488" cy="2760963"/>
          </a:xfrm>
          <a:custGeom>
            <a:avLst/>
            <a:gdLst/>
            <a:ahLst/>
            <a:cxnLst/>
            <a:rect l="l" t="t" r="r" b="b"/>
            <a:pathLst>
              <a:path w="2389488" h="2760963">
                <a:moveTo>
                  <a:pt x="0" y="0"/>
                </a:moveTo>
                <a:lnTo>
                  <a:pt x="2389488" y="0"/>
                </a:lnTo>
                <a:lnTo>
                  <a:pt x="2389488" y="2760964"/>
                </a:lnTo>
                <a:lnTo>
                  <a:pt x="0" y="276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4938BFB-711F-D969-1FE6-9B300C858388}"/>
              </a:ext>
            </a:extLst>
          </p:cNvPr>
          <p:cNvGrpSpPr/>
          <p:nvPr/>
        </p:nvGrpSpPr>
        <p:grpSpPr>
          <a:xfrm>
            <a:off x="9330441" y="0"/>
            <a:ext cx="846317" cy="2045028"/>
            <a:chOff x="0" y="0"/>
            <a:chExt cx="325507" cy="786551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78F6F9F3-181E-CF12-EE78-A48AB08C9CA8}"/>
                </a:ext>
              </a:extLst>
            </p:cNvPr>
            <p:cNvSpPr/>
            <p:nvPr/>
          </p:nvSpPr>
          <p:spPr>
            <a:xfrm>
              <a:off x="0" y="0"/>
              <a:ext cx="325507" cy="786551"/>
            </a:xfrm>
            <a:custGeom>
              <a:avLst/>
              <a:gdLst/>
              <a:ahLst/>
              <a:cxnLst/>
              <a:rect l="l" t="t" r="r" b="b"/>
              <a:pathLst>
                <a:path w="325507" h="786551">
                  <a:moveTo>
                    <a:pt x="0" y="0"/>
                  </a:moveTo>
                  <a:lnTo>
                    <a:pt x="325507" y="0"/>
                  </a:lnTo>
                  <a:lnTo>
                    <a:pt x="325507" y="786551"/>
                  </a:lnTo>
                  <a:lnTo>
                    <a:pt x="0" y="786551"/>
                  </a:lnTo>
                  <a:close/>
                </a:path>
              </a:pathLst>
            </a:custGeom>
            <a:solidFill>
              <a:srgbClr val="DC5F00"/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782DCF48-6850-DE34-9487-77981390C688}"/>
                </a:ext>
              </a:extLst>
            </p:cNvPr>
            <p:cNvSpPr txBox="1"/>
            <p:nvPr/>
          </p:nvSpPr>
          <p:spPr>
            <a:xfrm>
              <a:off x="0" y="-28575"/>
              <a:ext cx="325507" cy="81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6" name="Group 18">
            <a:extLst>
              <a:ext uri="{FF2B5EF4-FFF2-40B4-BE49-F238E27FC236}">
                <a16:creationId xmlns:a16="http://schemas.microsoft.com/office/drawing/2014/main" id="{1615A99D-88B3-A690-1F88-BF5648B9A499}"/>
              </a:ext>
            </a:extLst>
          </p:cNvPr>
          <p:cNvGrpSpPr/>
          <p:nvPr/>
        </p:nvGrpSpPr>
        <p:grpSpPr>
          <a:xfrm>
            <a:off x="1502082" y="725389"/>
            <a:ext cx="8099117" cy="115466"/>
            <a:chOff x="0" y="0"/>
            <a:chExt cx="3806278" cy="83879"/>
          </a:xfrm>
        </p:grpSpPr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3655C07F-6CDA-546B-712F-A9F498F969C3}"/>
                </a:ext>
              </a:extLst>
            </p:cNvPr>
            <p:cNvSpPr/>
            <p:nvPr/>
          </p:nvSpPr>
          <p:spPr>
            <a:xfrm>
              <a:off x="0" y="0"/>
              <a:ext cx="3806278" cy="83879"/>
            </a:xfrm>
            <a:custGeom>
              <a:avLst/>
              <a:gdLst/>
              <a:ahLst/>
              <a:cxnLst/>
              <a:rect l="l" t="t" r="r" b="b"/>
              <a:pathLst>
                <a:path w="3806278" h="83879">
                  <a:moveTo>
                    <a:pt x="0" y="0"/>
                  </a:moveTo>
                  <a:lnTo>
                    <a:pt x="3806278" y="0"/>
                  </a:lnTo>
                  <a:lnTo>
                    <a:pt x="3806278" y="83879"/>
                  </a:lnTo>
                  <a:lnTo>
                    <a:pt x="0" y="83879"/>
                  </a:lnTo>
                  <a:close/>
                </a:path>
              </a:pathLst>
            </a:custGeom>
            <a:solidFill>
              <a:srgbClr val="DC5F00"/>
            </a:solidFill>
          </p:spPr>
        </p:sp>
        <p:sp>
          <p:nvSpPr>
            <p:cNvPr id="28" name="TextBox 20">
              <a:extLst>
                <a:ext uri="{FF2B5EF4-FFF2-40B4-BE49-F238E27FC236}">
                  <a16:creationId xmlns:a16="http://schemas.microsoft.com/office/drawing/2014/main" id="{788D7157-CCF1-1A8A-0D48-6AB24042E28D}"/>
                </a:ext>
              </a:extLst>
            </p:cNvPr>
            <p:cNvSpPr txBox="1"/>
            <p:nvPr/>
          </p:nvSpPr>
          <p:spPr>
            <a:xfrm>
              <a:off x="0" y="-28575"/>
              <a:ext cx="3806278" cy="112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9" name="TextBox 7">
            <a:extLst>
              <a:ext uri="{FF2B5EF4-FFF2-40B4-BE49-F238E27FC236}">
                <a16:creationId xmlns:a16="http://schemas.microsoft.com/office/drawing/2014/main" id="{70BDF4E5-600B-86DC-9397-468B4A8B3D09}"/>
              </a:ext>
            </a:extLst>
          </p:cNvPr>
          <p:cNvSpPr txBox="1"/>
          <p:nvPr/>
        </p:nvSpPr>
        <p:spPr>
          <a:xfrm>
            <a:off x="1479830" y="193550"/>
            <a:ext cx="8273769" cy="53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47"/>
              </a:lnSpc>
            </a:pPr>
            <a:r>
              <a:rPr lang="en-US" sz="3600" dirty="0">
                <a:solidFill>
                  <a:srgbClr val="000000"/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Binary Search</a:t>
            </a:r>
          </a:p>
        </p:txBody>
      </p:sp>
      <p:pic>
        <p:nvPicPr>
          <p:cNvPr id="9" name="Binary Search Animation ">
            <a:hlinkClick r:id="" action="ppaction://media"/>
            <a:extLst>
              <a:ext uri="{FF2B5EF4-FFF2-40B4-BE49-F238E27FC236}">
                <a16:creationId xmlns:a16="http://schemas.microsoft.com/office/drawing/2014/main" id="{A01E351F-C7F0-A5F5-0DA3-9B1F7007D8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599" y="1087291"/>
            <a:ext cx="9372600" cy="527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6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16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616</Words>
  <Application>Microsoft Office PowerPoint</Application>
  <PresentationFormat>Custom</PresentationFormat>
  <Paragraphs>128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Bernoru SemiCondensed</vt:lpstr>
      <vt:lpstr>Poppins</vt:lpstr>
      <vt:lpstr>Arial</vt:lpstr>
      <vt:lpstr>Calibri</vt:lpstr>
      <vt:lpstr>Wingdings</vt:lpstr>
      <vt:lpstr>Courier New</vt:lpstr>
      <vt:lpstr>Hero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Thanakorn Paibool</cp:lastModifiedBy>
  <cp:revision>37</cp:revision>
  <dcterms:created xsi:type="dcterms:W3CDTF">2006-08-16T00:00:00Z</dcterms:created>
  <dcterms:modified xsi:type="dcterms:W3CDTF">2024-10-10T06:05:38Z</dcterms:modified>
  <dc:identifier>DAGTIby2pGA</dc:identifier>
</cp:coreProperties>
</file>